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9" d="100"/>
          <a:sy n="99" d="100"/>
        </p:scale>
        <p:origin x="333"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132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457200" cy="5143500"/>
          </a:xfrm>
          <a:prstGeom prst="rect">
            <a:avLst/>
          </a:prstGeom>
          <a:solidFill>
            <a:srgbClr val="9B1C1C"/>
          </a:solidFill>
          <a:ln w="12700">
            <a:solidFill>
              <a:srgbClr val="9B1C1C"/>
            </a:solidFill>
            <a:prstDash val="solid"/>
          </a:ln>
        </p:spPr>
        <p:txBody>
          <a:bodyPr/>
          <a:lstStyle/>
          <a:p>
            <a:endParaRPr lang="en-US"/>
          </a:p>
        </p:txBody>
      </p:sp>
      <p:sp>
        <p:nvSpPr>
          <p:cNvPr id="3" name="Shape 1"/>
          <p:cNvSpPr/>
          <p:nvPr/>
        </p:nvSpPr>
        <p:spPr>
          <a:xfrm>
            <a:off x="457200" y="3566160"/>
            <a:ext cx="5029200" cy="73152"/>
          </a:xfrm>
          <a:prstGeom prst="rect">
            <a:avLst/>
          </a:prstGeom>
          <a:solidFill>
            <a:srgbClr val="C9952A"/>
          </a:solidFill>
          <a:ln w="12700">
            <a:solidFill>
              <a:srgbClr val="C9952A"/>
            </a:solidFill>
            <a:prstDash val="solid"/>
          </a:ln>
        </p:spPr>
        <p:txBody>
          <a:bodyPr/>
          <a:lstStyle/>
          <a:p>
            <a:endParaRPr lang="en-US"/>
          </a:p>
        </p:txBody>
      </p:sp>
      <p:sp>
        <p:nvSpPr>
          <p:cNvPr id="4" name="Text 2"/>
          <p:cNvSpPr/>
          <p:nvPr/>
        </p:nvSpPr>
        <p:spPr>
          <a:xfrm>
            <a:off x="640080" y="640080"/>
            <a:ext cx="7772400" cy="822960"/>
          </a:xfrm>
          <a:prstGeom prst="rect">
            <a:avLst/>
          </a:prstGeom>
          <a:noFill/>
          <a:ln/>
        </p:spPr>
        <p:txBody>
          <a:bodyPr wrap="square" rtlCol="0" anchor="ctr"/>
          <a:lstStyle/>
          <a:p>
            <a:pPr marL="0" indent="0">
              <a:buNone/>
            </a:pPr>
            <a:r>
              <a:rPr lang="en-US" sz="1400" b="1" kern="0" spc="600" dirty="0">
                <a:solidFill>
                  <a:srgbClr val="C9952A"/>
                </a:solidFill>
                <a:latin typeface="Calibri" pitchFamily="34" charset="0"/>
                <a:ea typeface="Calibri" pitchFamily="34" charset="-122"/>
                <a:cs typeface="Calibri" pitchFamily="34" charset="-120"/>
              </a:rPr>
              <a:t>IMMIGRATION</a:t>
            </a:r>
            <a:endParaRPr lang="en-US" sz="1400" dirty="0"/>
          </a:p>
        </p:txBody>
      </p:sp>
      <p:sp>
        <p:nvSpPr>
          <p:cNvPr id="5" name="Text 3"/>
          <p:cNvSpPr/>
          <p:nvPr/>
        </p:nvSpPr>
        <p:spPr>
          <a:xfrm>
            <a:off x="640080" y="1234440"/>
            <a:ext cx="8046720" cy="2011680"/>
          </a:xfrm>
          <a:prstGeom prst="rect">
            <a:avLst/>
          </a:prstGeom>
          <a:noFill/>
          <a:ln/>
        </p:spPr>
        <p:txBody>
          <a:bodyPr wrap="square" rtlCol="0" anchor="ctr"/>
          <a:lstStyle/>
          <a:p>
            <a:pPr marL="0" indent="0">
              <a:buNone/>
            </a:pPr>
            <a:r>
              <a:rPr lang="en-US" sz="5200" b="1" dirty="0">
                <a:solidFill>
                  <a:srgbClr val="FFFFFF"/>
                </a:solidFill>
                <a:latin typeface="Georgia" pitchFamily="34" charset="0"/>
                <a:ea typeface="Georgia" pitchFamily="34" charset="-122"/>
                <a:cs typeface="Georgia" pitchFamily="34" charset="-120"/>
              </a:rPr>
              <a:t>Know Your Rights</a:t>
            </a:r>
            <a:endParaRPr lang="en-US" sz="5200" dirty="0"/>
          </a:p>
        </p:txBody>
      </p:sp>
      <p:sp>
        <p:nvSpPr>
          <p:cNvPr id="6" name="Text 4"/>
          <p:cNvSpPr/>
          <p:nvPr/>
        </p:nvSpPr>
        <p:spPr>
          <a:xfrm>
            <a:off x="640080" y="3730752"/>
            <a:ext cx="6400800" cy="502920"/>
          </a:xfrm>
          <a:prstGeom prst="rect">
            <a:avLst/>
          </a:prstGeom>
          <a:noFill/>
          <a:ln/>
        </p:spPr>
        <p:txBody>
          <a:bodyPr wrap="square" rtlCol="0" anchor="ctr"/>
          <a:lstStyle/>
          <a:p>
            <a:pPr marL="0" indent="0">
              <a:buNone/>
            </a:pPr>
            <a:r>
              <a:rPr lang="en-US" sz="1600" i="1" dirty="0">
                <a:solidFill>
                  <a:srgbClr val="D4D8E2"/>
                </a:solidFill>
                <a:latin typeface="Calibri" pitchFamily="34" charset="0"/>
                <a:ea typeface="Calibri" pitchFamily="34" charset="-122"/>
                <a:cs typeface="Calibri" pitchFamily="34" charset="-120"/>
              </a:rPr>
              <a:t>A Resource for Churches &amp; Allies</a:t>
            </a:r>
            <a:endParaRPr lang="en-US" sz="1600" dirty="0"/>
          </a:p>
        </p:txBody>
      </p:sp>
      <p:sp>
        <p:nvSpPr>
          <p:cNvPr id="7" name="Text 5"/>
          <p:cNvSpPr/>
          <p:nvPr/>
        </p:nvSpPr>
        <p:spPr>
          <a:xfrm>
            <a:off x="640080" y="4343400"/>
            <a:ext cx="7772400" cy="594360"/>
          </a:xfrm>
          <a:prstGeom prst="rect">
            <a:avLst/>
          </a:prstGeom>
          <a:noFill/>
          <a:ln/>
        </p:spPr>
        <p:txBody>
          <a:bodyPr wrap="square" rtlCol="0" anchor="ctr"/>
          <a:lstStyle/>
          <a:p>
            <a:pPr marL="0" indent="0">
              <a:buNone/>
            </a:pPr>
            <a:r>
              <a:rPr lang="en-US" sz="1100" dirty="0">
                <a:solidFill>
                  <a:srgbClr val="7A8BAA"/>
                </a:solidFill>
                <a:latin typeface="Calibri" pitchFamily="34" charset="0"/>
                <a:ea typeface="Calibri" pitchFamily="34" charset="-122"/>
                <a:cs typeface="Calibri" pitchFamily="34" charset="-120"/>
              </a:rPr>
              <a:t>James Heredia | First United Methodist Church, Portales NM</a:t>
            </a:r>
            <a:endParaRPr lang="en-US" sz="1100" dirty="0"/>
          </a:p>
          <a:p>
            <a:pPr marL="0" indent="0">
              <a:buNone/>
            </a:pPr>
            <a:r>
              <a:rPr lang="en-US" sz="1100" dirty="0">
                <a:solidFill>
                  <a:srgbClr val="7A8BAA"/>
                </a:solidFill>
                <a:latin typeface="Calibri" pitchFamily="34" charset="0"/>
                <a:ea typeface="Calibri" pitchFamily="34" charset="-122"/>
                <a:cs typeface="Calibri" pitchFamily="34" charset="-120"/>
              </a:rPr>
              <a:t>Big Band Presentation  •  2026</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182880"/>
            <a:ext cx="8321040" cy="594360"/>
          </a:xfrm>
          <a:prstGeom prst="rect">
            <a:avLst/>
          </a:prstGeom>
          <a:noFill/>
          <a:ln/>
        </p:spPr>
        <p:txBody>
          <a:bodyPr wrap="square" rtlCol="0" anchor="ctr"/>
          <a:lstStyle/>
          <a:p>
            <a:pPr marL="0" indent="0">
              <a:buNone/>
            </a:pPr>
            <a:r>
              <a:rPr lang="en-US" sz="2800" b="1" dirty="0">
                <a:solidFill>
                  <a:srgbClr val="1B2A4A"/>
                </a:solidFill>
                <a:latin typeface="Georgia" pitchFamily="34" charset="0"/>
                <a:ea typeface="Georgia" pitchFamily="34" charset="-122"/>
                <a:cs typeface="Georgia" pitchFamily="34" charset="-120"/>
              </a:rPr>
              <a:t>What Has Happened Since</a:t>
            </a:r>
            <a:endParaRPr lang="en-US" sz="2800" dirty="0"/>
          </a:p>
        </p:txBody>
      </p:sp>
      <p:sp>
        <p:nvSpPr>
          <p:cNvPr id="4" name="Text 2"/>
          <p:cNvSpPr/>
          <p:nvPr/>
        </p:nvSpPr>
        <p:spPr>
          <a:xfrm>
            <a:off x="411480" y="804672"/>
            <a:ext cx="8321040" cy="365760"/>
          </a:xfrm>
          <a:prstGeom prst="rect">
            <a:avLst/>
          </a:prstGeom>
          <a:noFill/>
          <a:ln/>
        </p:spPr>
        <p:txBody>
          <a:bodyPr wrap="square" rtlCol="0" anchor="ctr"/>
          <a:lstStyle/>
          <a:p>
            <a:pPr marL="0" indent="0">
              <a:buNone/>
            </a:pPr>
            <a:r>
              <a:rPr lang="en-US" sz="1300" i="1" dirty="0">
                <a:solidFill>
                  <a:srgbClr val="5A6070"/>
                </a:solidFill>
                <a:latin typeface="Calibri" pitchFamily="34" charset="0"/>
                <a:ea typeface="Calibri" pitchFamily="34" charset="-122"/>
                <a:cs typeface="Calibri" pitchFamily="34" charset="-120"/>
              </a:rPr>
              <a:t>The scale is staggering — and every number is a human being made in the image of God.</a:t>
            </a:r>
            <a:endParaRPr lang="en-US" sz="1300" dirty="0"/>
          </a:p>
        </p:txBody>
      </p:sp>
      <p:sp>
        <p:nvSpPr>
          <p:cNvPr id="5" name="Shape 3"/>
          <p:cNvSpPr/>
          <p:nvPr/>
        </p:nvSpPr>
        <p:spPr>
          <a:xfrm>
            <a:off x="365760" y="1325880"/>
            <a:ext cx="4023360" cy="1417320"/>
          </a:xfrm>
          <a:prstGeom prst="rect">
            <a:avLst/>
          </a:prstGeom>
          <a:solidFill>
            <a:srgbClr val="1B2A4A"/>
          </a:solidFill>
          <a:ln/>
          <a:effectLst>
            <a:outerShdw blurRad="101600" dist="38100" dir="8100000" algn="bl" rotWithShape="0">
              <a:srgbClr val="000000">
                <a:alpha val="12000"/>
              </a:srgbClr>
            </a:outerShdw>
          </a:effectLst>
        </p:spPr>
        <p:txBody>
          <a:bodyPr/>
          <a:lstStyle/>
          <a:p>
            <a:endParaRPr lang="en-US"/>
          </a:p>
        </p:txBody>
      </p:sp>
      <p:sp>
        <p:nvSpPr>
          <p:cNvPr id="6" name="Text 4"/>
          <p:cNvSpPr/>
          <p:nvPr/>
        </p:nvSpPr>
        <p:spPr>
          <a:xfrm>
            <a:off x="457200" y="1435608"/>
            <a:ext cx="3840480" cy="737006"/>
          </a:xfrm>
          <a:prstGeom prst="rect">
            <a:avLst/>
          </a:prstGeom>
          <a:noFill/>
          <a:ln/>
        </p:spPr>
        <p:txBody>
          <a:bodyPr wrap="square" rtlCol="0" anchor="ctr"/>
          <a:lstStyle/>
          <a:p>
            <a:pPr marL="0" indent="0" algn="ctr">
              <a:buNone/>
            </a:pPr>
            <a:r>
              <a:rPr lang="en-US" sz="3200" b="1" dirty="0">
                <a:solidFill>
                  <a:srgbClr val="C9952A"/>
                </a:solidFill>
                <a:latin typeface="Georgia" pitchFamily="34" charset="0"/>
                <a:ea typeface="Georgia" pitchFamily="34" charset="-122"/>
                <a:cs typeface="Georgia" pitchFamily="34" charset="-120"/>
              </a:rPr>
              <a:t>5×</a:t>
            </a:r>
            <a:endParaRPr lang="en-US" sz="3200" dirty="0"/>
          </a:p>
        </p:txBody>
      </p:sp>
      <p:sp>
        <p:nvSpPr>
          <p:cNvPr id="7" name="Text 5"/>
          <p:cNvSpPr/>
          <p:nvPr/>
        </p:nvSpPr>
        <p:spPr>
          <a:xfrm>
            <a:off x="475488" y="2091233"/>
            <a:ext cx="3803904" cy="595274"/>
          </a:xfrm>
          <a:prstGeom prst="rect">
            <a:avLst/>
          </a:prstGeom>
          <a:noFill/>
          <a:ln/>
        </p:spPr>
        <p:txBody>
          <a:bodyPr wrap="square" rtlCol="0" anchor="t"/>
          <a:lstStyle/>
          <a:p>
            <a:pPr marL="0" indent="0" algn="ctr">
              <a:buNone/>
            </a:pPr>
            <a:r>
              <a:rPr lang="en-US" sz="1200" dirty="0">
                <a:solidFill>
                  <a:srgbClr val="D4D8E2"/>
                </a:solidFill>
                <a:latin typeface="Calibri" pitchFamily="34" charset="0"/>
                <a:ea typeface="Calibri" pitchFamily="34" charset="-122"/>
                <a:cs typeface="Calibri" pitchFamily="34" charset="-120"/>
              </a:rPr>
              <a:t>Surge in interior deportations</a:t>
            </a:r>
            <a:endParaRPr lang="en-US" sz="1200" dirty="0"/>
          </a:p>
          <a:p>
            <a:pPr marL="0" indent="0" algn="ctr">
              <a:buNone/>
            </a:pPr>
            <a:r>
              <a:rPr lang="en-US" sz="1200" dirty="0">
                <a:solidFill>
                  <a:srgbClr val="D4D8E2"/>
                </a:solidFill>
                <a:latin typeface="Calibri" pitchFamily="34" charset="0"/>
                <a:ea typeface="Calibri" pitchFamily="34" charset="-122"/>
                <a:cs typeface="Calibri" pitchFamily="34" charset="-120"/>
              </a:rPr>
              <a:t>— updated April 2026</a:t>
            </a:r>
            <a:endParaRPr lang="en-US" sz="1200" dirty="0"/>
          </a:p>
        </p:txBody>
      </p:sp>
      <p:sp>
        <p:nvSpPr>
          <p:cNvPr id="8" name="Shape 6"/>
          <p:cNvSpPr/>
          <p:nvPr/>
        </p:nvSpPr>
        <p:spPr>
          <a:xfrm>
            <a:off x="4663440" y="1325880"/>
            <a:ext cx="4023360" cy="1417320"/>
          </a:xfrm>
          <a:prstGeom prst="rect">
            <a:avLst/>
          </a:prstGeom>
          <a:solidFill>
            <a:srgbClr val="1B2A4A"/>
          </a:solidFill>
          <a:ln/>
          <a:effectLst>
            <a:outerShdw blurRad="101600" dist="38100" dir="8100000" algn="bl" rotWithShape="0">
              <a:srgbClr val="000000">
                <a:alpha val="12000"/>
              </a:srgbClr>
            </a:outerShdw>
          </a:effectLst>
        </p:spPr>
        <p:txBody>
          <a:bodyPr/>
          <a:lstStyle/>
          <a:p>
            <a:endParaRPr lang="en-US"/>
          </a:p>
        </p:txBody>
      </p:sp>
      <p:sp>
        <p:nvSpPr>
          <p:cNvPr id="9" name="Text 7"/>
          <p:cNvSpPr/>
          <p:nvPr/>
        </p:nvSpPr>
        <p:spPr>
          <a:xfrm>
            <a:off x="4754880" y="1435608"/>
            <a:ext cx="3840480" cy="737006"/>
          </a:xfrm>
          <a:prstGeom prst="rect">
            <a:avLst/>
          </a:prstGeom>
          <a:noFill/>
          <a:ln/>
        </p:spPr>
        <p:txBody>
          <a:bodyPr wrap="square" rtlCol="0" anchor="ctr"/>
          <a:lstStyle/>
          <a:p>
            <a:pPr marL="0" indent="0" algn="ctr">
              <a:buNone/>
            </a:pPr>
            <a:r>
              <a:rPr lang="en-US" sz="3200" b="1" dirty="0">
                <a:solidFill>
                  <a:srgbClr val="C9952A"/>
                </a:solidFill>
                <a:latin typeface="Georgia" pitchFamily="34" charset="0"/>
                <a:ea typeface="Georgia" pitchFamily="34" charset="-122"/>
                <a:cs typeface="Georgia" pitchFamily="34" charset="-120"/>
              </a:rPr>
              <a:t>70,766</a:t>
            </a:r>
            <a:endParaRPr lang="en-US" sz="3200" dirty="0"/>
          </a:p>
        </p:txBody>
      </p:sp>
      <p:sp>
        <p:nvSpPr>
          <p:cNvPr id="10" name="Text 8"/>
          <p:cNvSpPr/>
          <p:nvPr/>
        </p:nvSpPr>
        <p:spPr>
          <a:xfrm>
            <a:off x="4773168" y="2091233"/>
            <a:ext cx="3803904" cy="595274"/>
          </a:xfrm>
          <a:prstGeom prst="rect">
            <a:avLst/>
          </a:prstGeom>
          <a:noFill/>
          <a:ln/>
        </p:spPr>
        <p:txBody>
          <a:bodyPr wrap="square" rtlCol="0" anchor="t"/>
          <a:lstStyle/>
          <a:p>
            <a:pPr marL="0" indent="0" algn="ctr">
              <a:buNone/>
            </a:pPr>
            <a:r>
              <a:rPr lang="en-US" sz="1200" dirty="0">
                <a:solidFill>
                  <a:srgbClr val="D4D8E2"/>
                </a:solidFill>
                <a:latin typeface="Calibri" pitchFamily="34" charset="0"/>
                <a:ea typeface="Calibri" pitchFamily="34" charset="-122"/>
                <a:cs typeface="Calibri" pitchFamily="34" charset="-120"/>
              </a:rPr>
              <a:t>People in ICE detention Jan. 2026</a:t>
            </a:r>
            <a:endParaRPr lang="en-US" sz="1200" dirty="0"/>
          </a:p>
          <a:p>
            <a:pPr marL="0" indent="0" algn="ctr">
              <a:buNone/>
            </a:pPr>
            <a:r>
              <a:rPr lang="en-US" sz="1200" dirty="0">
                <a:solidFill>
                  <a:srgbClr val="D4D8E2"/>
                </a:solidFill>
                <a:latin typeface="Calibri" pitchFamily="34" charset="0"/>
                <a:ea typeface="Calibri" pitchFamily="34" charset="-122"/>
                <a:cs typeface="Calibri" pitchFamily="34" charset="-120"/>
              </a:rPr>
              <a:t>— highest number ever recorded</a:t>
            </a:r>
            <a:endParaRPr lang="en-US" sz="1200" dirty="0"/>
          </a:p>
        </p:txBody>
      </p:sp>
      <p:sp>
        <p:nvSpPr>
          <p:cNvPr id="11" name="Shape 9"/>
          <p:cNvSpPr/>
          <p:nvPr/>
        </p:nvSpPr>
        <p:spPr>
          <a:xfrm>
            <a:off x="365760" y="2880360"/>
            <a:ext cx="4023360" cy="1417320"/>
          </a:xfrm>
          <a:prstGeom prst="rect">
            <a:avLst/>
          </a:prstGeom>
          <a:solidFill>
            <a:srgbClr val="1B2A4A"/>
          </a:solidFill>
          <a:ln/>
          <a:effectLst>
            <a:outerShdw blurRad="101600" dist="38100" dir="8100000" algn="bl" rotWithShape="0">
              <a:srgbClr val="000000">
                <a:alpha val="12000"/>
              </a:srgbClr>
            </a:outerShdw>
          </a:effectLst>
        </p:spPr>
        <p:txBody>
          <a:bodyPr/>
          <a:lstStyle/>
          <a:p>
            <a:endParaRPr lang="en-US"/>
          </a:p>
        </p:txBody>
      </p:sp>
      <p:sp>
        <p:nvSpPr>
          <p:cNvPr id="12" name="Text 10"/>
          <p:cNvSpPr/>
          <p:nvPr/>
        </p:nvSpPr>
        <p:spPr>
          <a:xfrm>
            <a:off x="457200" y="2990088"/>
            <a:ext cx="3840480" cy="737006"/>
          </a:xfrm>
          <a:prstGeom prst="rect">
            <a:avLst/>
          </a:prstGeom>
          <a:noFill/>
          <a:ln/>
        </p:spPr>
        <p:txBody>
          <a:bodyPr wrap="square" rtlCol="0" anchor="ctr"/>
          <a:lstStyle/>
          <a:p>
            <a:pPr marL="0" indent="0" algn="ctr">
              <a:buNone/>
            </a:pPr>
            <a:r>
              <a:rPr lang="en-US" sz="3200" b="1" dirty="0">
                <a:solidFill>
                  <a:srgbClr val="C9952A"/>
                </a:solidFill>
                <a:latin typeface="Georgia" pitchFamily="34" charset="0"/>
                <a:ea typeface="Georgia" pitchFamily="34" charset="-122"/>
                <a:cs typeface="Georgia" pitchFamily="34" charset="-120"/>
              </a:rPr>
              <a:t>11×</a:t>
            </a:r>
            <a:endParaRPr lang="en-US" sz="3200" dirty="0"/>
          </a:p>
        </p:txBody>
      </p:sp>
      <p:sp>
        <p:nvSpPr>
          <p:cNvPr id="13" name="Text 11"/>
          <p:cNvSpPr/>
          <p:nvPr/>
        </p:nvSpPr>
        <p:spPr>
          <a:xfrm>
            <a:off x="475488" y="3645713"/>
            <a:ext cx="3803904" cy="595274"/>
          </a:xfrm>
          <a:prstGeom prst="rect">
            <a:avLst/>
          </a:prstGeom>
          <a:noFill/>
          <a:ln/>
        </p:spPr>
        <p:txBody>
          <a:bodyPr wrap="square" rtlCol="0" anchor="t"/>
          <a:lstStyle/>
          <a:p>
            <a:pPr marL="0" indent="0" algn="ctr">
              <a:buNone/>
            </a:pPr>
            <a:r>
              <a:rPr lang="en-US" sz="1200" dirty="0">
                <a:solidFill>
                  <a:srgbClr val="D4D8E2"/>
                </a:solidFill>
                <a:latin typeface="Calibri" pitchFamily="34" charset="0"/>
                <a:ea typeface="Calibri" pitchFamily="34" charset="-122"/>
                <a:cs typeface="Calibri" pitchFamily="34" charset="-120"/>
              </a:rPr>
              <a:t>Increase in ICE street arrests</a:t>
            </a:r>
            <a:endParaRPr lang="en-US" sz="1200" dirty="0"/>
          </a:p>
          <a:p>
            <a:pPr marL="0" indent="0" algn="ctr">
              <a:buNone/>
            </a:pPr>
            <a:r>
              <a:rPr lang="en-US" sz="1200" dirty="0">
                <a:solidFill>
                  <a:srgbClr val="D4D8E2"/>
                </a:solidFill>
                <a:latin typeface="Calibri" pitchFamily="34" charset="0"/>
                <a:ea typeface="Calibri" pitchFamily="34" charset="-122"/>
                <a:cs typeface="Calibri" pitchFamily="34" charset="-120"/>
              </a:rPr>
              <a:t>in communities since Jan. 2025</a:t>
            </a:r>
            <a:endParaRPr lang="en-US" sz="1200" dirty="0"/>
          </a:p>
        </p:txBody>
      </p:sp>
      <p:sp>
        <p:nvSpPr>
          <p:cNvPr id="14" name="Shape 12"/>
          <p:cNvSpPr/>
          <p:nvPr/>
        </p:nvSpPr>
        <p:spPr>
          <a:xfrm>
            <a:off x="4663440" y="2880360"/>
            <a:ext cx="4023360" cy="1417320"/>
          </a:xfrm>
          <a:prstGeom prst="rect">
            <a:avLst/>
          </a:prstGeom>
          <a:solidFill>
            <a:srgbClr val="1B2A4A"/>
          </a:solidFill>
          <a:ln/>
          <a:effectLst>
            <a:outerShdw blurRad="101600" dist="38100" dir="8100000" algn="bl" rotWithShape="0">
              <a:srgbClr val="000000">
                <a:alpha val="12000"/>
              </a:srgbClr>
            </a:outerShdw>
          </a:effectLst>
        </p:spPr>
        <p:txBody>
          <a:bodyPr/>
          <a:lstStyle/>
          <a:p>
            <a:endParaRPr lang="en-US"/>
          </a:p>
        </p:txBody>
      </p:sp>
      <p:sp>
        <p:nvSpPr>
          <p:cNvPr id="15" name="Text 13"/>
          <p:cNvSpPr/>
          <p:nvPr/>
        </p:nvSpPr>
        <p:spPr>
          <a:xfrm>
            <a:off x="4754880" y="2990088"/>
            <a:ext cx="3840480" cy="737006"/>
          </a:xfrm>
          <a:prstGeom prst="rect">
            <a:avLst/>
          </a:prstGeom>
          <a:noFill/>
          <a:ln/>
        </p:spPr>
        <p:txBody>
          <a:bodyPr wrap="square" rtlCol="0" anchor="ctr"/>
          <a:lstStyle/>
          <a:p>
            <a:pPr marL="0" indent="0" algn="ctr">
              <a:buNone/>
            </a:pPr>
            <a:r>
              <a:rPr lang="en-US" sz="3200" b="1" dirty="0">
                <a:solidFill>
                  <a:srgbClr val="C9952A"/>
                </a:solidFill>
                <a:latin typeface="Georgia" pitchFamily="34" charset="0"/>
                <a:ea typeface="Georgia" pitchFamily="34" charset="-122"/>
                <a:cs typeface="Georgia" pitchFamily="34" charset="-120"/>
              </a:rPr>
              <a:t>70.8%</a:t>
            </a:r>
            <a:endParaRPr lang="en-US" sz="3200" dirty="0"/>
          </a:p>
        </p:txBody>
      </p:sp>
      <p:sp>
        <p:nvSpPr>
          <p:cNvPr id="16" name="Text 14"/>
          <p:cNvSpPr/>
          <p:nvPr/>
        </p:nvSpPr>
        <p:spPr>
          <a:xfrm>
            <a:off x="4773168" y="3645713"/>
            <a:ext cx="3803904" cy="595274"/>
          </a:xfrm>
          <a:prstGeom prst="rect">
            <a:avLst/>
          </a:prstGeom>
          <a:noFill/>
          <a:ln/>
        </p:spPr>
        <p:txBody>
          <a:bodyPr wrap="square" rtlCol="0" anchor="t"/>
          <a:lstStyle/>
          <a:p>
            <a:pPr marL="0" indent="0" algn="ctr">
              <a:buNone/>
            </a:pPr>
            <a:r>
              <a:rPr lang="en-US" sz="1200" dirty="0">
                <a:solidFill>
                  <a:srgbClr val="D4D8E2"/>
                </a:solidFill>
                <a:latin typeface="Calibri" pitchFamily="34" charset="0"/>
                <a:ea typeface="Calibri" pitchFamily="34" charset="-122"/>
                <a:cs typeface="Calibri" pitchFamily="34" charset="-120"/>
              </a:rPr>
              <a:t>of people in ICE detention today</a:t>
            </a:r>
            <a:endParaRPr lang="en-US" sz="1200" dirty="0"/>
          </a:p>
          <a:p>
            <a:pPr marL="0" indent="0" algn="ctr">
              <a:buNone/>
            </a:pPr>
            <a:r>
              <a:rPr lang="en-US" sz="1200" dirty="0">
                <a:solidFill>
                  <a:srgbClr val="D4D8E2"/>
                </a:solidFill>
                <a:latin typeface="Calibri" pitchFamily="34" charset="0"/>
                <a:ea typeface="Calibri" pitchFamily="34" charset="-122"/>
                <a:cs typeface="Calibri" pitchFamily="34" charset="-120"/>
              </a:rPr>
              <a:t>have NO criminal conviction</a:t>
            </a:r>
            <a:endParaRPr lang="en-US" sz="1200" dirty="0"/>
          </a:p>
        </p:txBody>
      </p:sp>
      <p:sp>
        <p:nvSpPr>
          <p:cNvPr id="17" name="Text 15"/>
          <p:cNvSpPr/>
          <p:nvPr/>
        </p:nvSpPr>
        <p:spPr>
          <a:xfrm>
            <a:off x="365760" y="4480560"/>
            <a:ext cx="8412480" cy="320040"/>
          </a:xfrm>
          <a:prstGeom prst="rect">
            <a:avLst/>
          </a:prstGeom>
          <a:noFill/>
          <a:ln/>
        </p:spPr>
        <p:txBody>
          <a:bodyPr wrap="square" rtlCol="0" anchor="ctr"/>
          <a:lstStyle/>
          <a:p>
            <a:pPr marL="0" indent="0">
              <a:buNone/>
            </a:pPr>
            <a:r>
              <a:rPr lang="en-US" sz="900" i="1" dirty="0">
                <a:solidFill>
                  <a:srgbClr val="9AA0B0"/>
                </a:solidFill>
                <a:latin typeface="Calibri" pitchFamily="34" charset="0"/>
                <a:ea typeface="Calibri" pitchFamily="34" charset="-122"/>
                <a:cs typeface="Calibri" pitchFamily="34" charset="-120"/>
              </a:rPr>
              <a:t>Sources: Deportation Data Project, TRAC Immigration (Syracuse Univ.), American Immigration Council  •  April 2026</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57200" y="182880"/>
            <a:ext cx="8229600" cy="621792"/>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'The Worst of the Worst'?</a:t>
            </a:r>
            <a:endParaRPr lang="en-US" sz="3000" dirty="0"/>
          </a:p>
        </p:txBody>
      </p:sp>
      <p:sp>
        <p:nvSpPr>
          <p:cNvPr id="4" name="Text 2"/>
          <p:cNvSpPr/>
          <p:nvPr/>
        </p:nvSpPr>
        <p:spPr>
          <a:xfrm>
            <a:off x="457200" y="868680"/>
            <a:ext cx="8229600" cy="475488"/>
          </a:xfrm>
          <a:prstGeom prst="rect">
            <a:avLst/>
          </a:prstGeom>
          <a:noFill/>
          <a:ln/>
        </p:spPr>
        <p:txBody>
          <a:bodyPr wrap="square" rtlCol="0" anchor="ctr"/>
          <a:lstStyle/>
          <a:p>
            <a:pPr marL="0" indent="0">
              <a:buNone/>
            </a:pPr>
            <a:r>
              <a:rPr lang="en-US" sz="1400" i="1" dirty="0">
                <a:solidFill>
                  <a:srgbClr val="D4D8E2"/>
                </a:solidFill>
                <a:latin typeface="Calibri" pitchFamily="34" charset="0"/>
                <a:ea typeface="Calibri" pitchFamily="34" charset="-122"/>
                <a:cs typeface="Calibri" pitchFamily="34" charset="-120"/>
              </a:rPr>
              <a:t>The administration has consistently claimed it is targeting dangerous criminals. The data says otherwise.</a:t>
            </a:r>
            <a:endParaRPr lang="en-US" sz="1400" dirty="0"/>
          </a:p>
        </p:txBody>
      </p:sp>
      <p:sp>
        <p:nvSpPr>
          <p:cNvPr id="5" name="Shape 3"/>
          <p:cNvSpPr/>
          <p:nvPr/>
        </p:nvSpPr>
        <p:spPr>
          <a:xfrm>
            <a:off x="365760" y="1508760"/>
            <a:ext cx="2743200" cy="2377440"/>
          </a:xfrm>
          <a:prstGeom prst="rect">
            <a:avLst/>
          </a:prstGeom>
          <a:solidFill>
            <a:srgbClr val="22304E"/>
          </a:solidFill>
          <a:ln/>
          <a:effectLst>
            <a:outerShdw blurRad="76200" dist="25400" dir="8100000" algn="bl" rotWithShape="0">
              <a:srgbClr val="000000">
                <a:alpha val="15000"/>
              </a:srgbClr>
            </a:outerShdw>
          </a:effectLst>
        </p:spPr>
        <p:txBody>
          <a:bodyPr/>
          <a:lstStyle/>
          <a:p>
            <a:endParaRPr lang="en-US"/>
          </a:p>
        </p:txBody>
      </p:sp>
      <p:sp>
        <p:nvSpPr>
          <p:cNvPr id="6" name="Text 4"/>
          <p:cNvSpPr/>
          <p:nvPr/>
        </p:nvSpPr>
        <p:spPr>
          <a:xfrm>
            <a:off x="457200" y="1627632"/>
            <a:ext cx="2560320" cy="868680"/>
          </a:xfrm>
          <a:prstGeom prst="rect">
            <a:avLst/>
          </a:prstGeom>
          <a:noFill/>
          <a:ln/>
        </p:spPr>
        <p:txBody>
          <a:bodyPr wrap="square" rtlCol="0" anchor="ctr"/>
          <a:lstStyle/>
          <a:p>
            <a:pPr marL="0" indent="0" algn="ctr">
              <a:buNone/>
            </a:pPr>
            <a:r>
              <a:rPr lang="en-US" sz="3600" b="1" dirty="0">
                <a:solidFill>
                  <a:srgbClr val="C9952A"/>
                </a:solidFill>
                <a:latin typeface="Georgia" pitchFamily="34" charset="0"/>
                <a:ea typeface="Georgia" pitchFamily="34" charset="-122"/>
                <a:cs typeface="Georgia" pitchFamily="34" charset="-120"/>
              </a:rPr>
              <a:t>1 in 3</a:t>
            </a:r>
            <a:endParaRPr lang="en-US" sz="3600" dirty="0"/>
          </a:p>
        </p:txBody>
      </p:sp>
      <p:sp>
        <p:nvSpPr>
          <p:cNvPr id="7" name="Text 5"/>
          <p:cNvSpPr/>
          <p:nvPr/>
        </p:nvSpPr>
        <p:spPr>
          <a:xfrm>
            <a:off x="475488" y="2514600"/>
            <a:ext cx="2523744" cy="1188720"/>
          </a:xfrm>
          <a:prstGeom prst="rect">
            <a:avLst/>
          </a:prstGeom>
          <a:noFill/>
          <a:ln/>
        </p:spPr>
        <p:txBody>
          <a:bodyPr wrap="square" rtlCol="0" anchor="ctr"/>
          <a:lstStyle/>
          <a:p>
            <a:pPr marL="0" indent="0" algn="ctr">
              <a:lnSpc>
                <a:spcPct val="130000"/>
              </a:lnSpc>
              <a:buNone/>
            </a:pPr>
            <a:r>
              <a:rPr lang="en-US" sz="1200" dirty="0">
                <a:solidFill>
                  <a:srgbClr val="D4D8E2"/>
                </a:solidFill>
                <a:latin typeface="Calibri" pitchFamily="34" charset="0"/>
                <a:ea typeface="Calibri" pitchFamily="34" charset="-122"/>
                <a:cs typeface="Calibri" pitchFamily="34" charset="-120"/>
              </a:rPr>
              <a:t>people deported from detention in 2025 had NO criminal record — no charges, no conviction</a:t>
            </a:r>
            <a:endParaRPr lang="en-US" sz="1200" dirty="0"/>
          </a:p>
        </p:txBody>
      </p:sp>
      <p:sp>
        <p:nvSpPr>
          <p:cNvPr id="8" name="Shape 6"/>
          <p:cNvSpPr/>
          <p:nvPr/>
        </p:nvSpPr>
        <p:spPr>
          <a:xfrm>
            <a:off x="3291840" y="1508760"/>
            <a:ext cx="2743200" cy="2377440"/>
          </a:xfrm>
          <a:prstGeom prst="rect">
            <a:avLst/>
          </a:prstGeom>
          <a:solidFill>
            <a:srgbClr val="22304E"/>
          </a:solidFill>
          <a:ln/>
          <a:effectLst>
            <a:outerShdw blurRad="76200" dist="25400" dir="8100000" algn="bl" rotWithShape="0">
              <a:srgbClr val="000000">
                <a:alpha val="15000"/>
              </a:srgbClr>
            </a:outerShdw>
          </a:effectLst>
        </p:spPr>
        <p:txBody>
          <a:bodyPr/>
          <a:lstStyle/>
          <a:p>
            <a:endParaRPr lang="en-US"/>
          </a:p>
        </p:txBody>
      </p:sp>
      <p:sp>
        <p:nvSpPr>
          <p:cNvPr id="9" name="Text 7"/>
          <p:cNvSpPr/>
          <p:nvPr/>
        </p:nvSpPr>
        <p:spPr>
          <a:xfrm>
            <a:off x="3383280" y="1627632"/>
            <a:ext cx="2560320" cy="868680"/>
          </a:xfrm>
          <a:prstGeom prst="rect">
            <a:avLst/>
          </a:prstGeom>
          <a:noFill/>
          <a:ln/>
        </p:spPr>
        <p:txBody>
          <a:bodyPr wrap="square" rtlCol="0" anchor="ctr"/>
          <a:lstStyle/>
          <a:p>
            <a:pPr marL="0" indent="0" algn="ctr">
              <a:buNone/>
            </a:pPr>
            <a:r>
              <a:rPr lang="en-US" sz="3600" b="1" dirty="0">
                <a:solidFill>
                  <a:srgbClr val="C9952A"/>
                </a:solidFill>
                <a:latin typeface="Georgia" pitchFamily="34" charset="0"/>
                <a:ea typeface="Georgia" pitchFamily="34" charset="-122"/>
                <a:cs typeface="Georgia" pitchFamily="34" charset="-120"/>
              </a:rPr>
              <a:t>Only 2%</a:t>
            </a:r>
            <a:endParaRPr lang="en-US" sz="3600" dirty="0"/>
          </a:p>
        </p:txBody>
      </p:sp>
      <p:sp>
        <p:nvSpPr>
          <p:cNvPr id="10" name="Text 8"/>
          <p:cNvSpPr/>
          <p:nvPr/>
        </p:nvSpPr>
        <p:spPr>
          <a:xfrm>
            <a:off x="3401568" y="2514600"/>
            <a:ext cx="2523744" cy="1188720"/>
          </a:xfrm>
          <a:prstGeom prst="rect">
            <a:avLst/>
          </a:prstGeom>
          <a:noFill/>
          <a:ln/>
        </p:spPr>
        <p:txBody>
          <a:bodyPr wrap="square" rtlCol="0" anchor="ctr"/>
          <a:lstStyle/>
          <a:p>
            <a:pPr marL="0" indent="0" algn="ctr">
              <a:lnSpc>
                <a:spcPct val="130000"/>
              </a:lnSpc>
              <a:buNone/>
            </a:pPr>
            <a:r>
              <a:rPr lang="en-US" sz="1200" dirty="0">
                <a:solidFill>
                  <a:srgbClr val="D4D8E2"/>
                </a:solidFill>
                <a:latin typeface="Calibri" pitchFamily="34" charset="0"/>
                <a:ea typeface="Calibri" pitchFamily="34" charset="-122"/>
                <a:cs typeface="Calibri" pitchFamily="34" charset="-120"/>
              </a:rPr>
              <a:t>of those deported were tagged as suspected gang members in ICE's own data</a:t>
            </a:r>
            <a:endParaRPr lang="en-US" sz="1200" dirty="0"/>
          </a:p>
        </p:txBody>
      </p:sp>
      <p:sp>
        <p:nvSpPr>
          <p:cNvPr id="11" name="Shape 9"/>
          <p:cNvSpPr/>
          <p:nvPr/>
        </p:nvSpPr>
        <p:spPr>
          <a:xfrm>
            <a:off x="6217920" y="1508760"/>
            <a:ext cx="2743200" cy="2377440"/>
          </a:xfrm>
          <a:prstGeom prst="rect">
            <a:avLst/>
          </a:prstGeom>
          <a:solidFill>
            <a:srgbClr val="22304E"/>
          </a:solidFill>
          <a:ln/>
          <a:effectLst>
            <a:outerShdw blurRad="76200" dist="25400" dir="8100000" algn="bl" rotWithShape="0">
              <a:srgbClr val="000000">
                <a:alpha val="15000"/>
              </a:srgbClr>
            </a:outerShdw>
          </a:effectLst>
        </p:spPr>
        <p:txBody>
          <a:bodyPr/>
          <a:lstStyle/>
          <a:p>
            <a:endParaRPr lang="en-US"/>
          </a:p>
        </p:txBody>
      </p:sp>
      <p:sp>
        <p:nvSpPr>
          <p:cNvPr id="12" name="Text 10"/>
          <p:cNvSpPr/>
          <p:nvPr/>
        </p:nvSpPr>
        <p:spPr>
          <a:xfrm>
            <a:off x="6309360" y="1627632"/>
            <a:ext cx="2560320" cy="868680"/>
          </a:xfrm>
          <a:prstGeom prst="rect">
            <a:avLst/>
          </a:prstGeom>
          <a:noFill/>
          <a:ln/>
        </p:spPr>
        <p:txBody>
          <a:bodyPr wrap="square" rtlCol="0" anchor="ctr"/>
          <a:lstStyle/>
          <a:p>
            <a:pPr marL="0" indent="0" algn="ctr">
              <a:buNone/>
            </a:pPr>
            <a:r>
              <a:rPr lang="en-US" sz="3600" b="1" dirty="0">
                <a:solidFill>
                  <a:srgbClr val="C9952A"/>
                </a:solidFill>
                <a:latin typeface="Georgia" pitchFamily="34" charset="0"/>
                <a:ea typeface="Georgia" pitchFamily="34" charset="-122"/>
                <a:cs typeface="Georgia" pitchFamily="34" charset="-120"/>
              </a:rPr>
              <a:t>64%</a:t>
            </a:r>
            <a:endParaRPr lang="en-US" sz="3600" dirty="0"/>
          </a:p>
        </p:txBody>
      </p:sp>
      <p:sp>
        <p:nvSpPr>
          <p:cNvPr id="13" name="Text 11"/>
          <p:cNvSpPr/>
          <p:nvPr/>
        </p:nvSpPr>
        <p:spPr>
          <a:xfrm>
            <a:off x="6327648" y="2514600"/>
            <a:ext cx="2523744" cy="1188720"/>
          </a:xfrm>
          <a:prstGeom prst="rect">
            <a:avLst/>
          </a:prstGeom>
          <a:noFill/>
          <a:ln/>
        </p:spPr>
        <p:txBody>
          <a:bodyPr wrap="square" rtlCol="0" anchor="ctr"/>
          <a:lstStyle/>
          <a:p>
            <a:pPr marL="0" indent="0" algn="ctr">
              <a:lnSpc>
                <a:spcPct val="130000"/>
              </a:lnSpc>
              <a:buNone/>
            </a:pPr>
            <a:r>
              <a:rPr lang="en-US" sz="1200" dirty="0">
                <a:solidFill>
                  <a:srgbClr val="D4D8E2"/>
                </a:solidFill>
                <a:latin typeface="Calibri" pitchFamily="34" charset="0"/>
                <a:ea typeface="Calibri" pitchFamily="34" charset="-122"/>
                <a:cs typeface="Calibri" pitchFamily="34" charset="-120"/>
              </a:rPr>
              <a:t>of those with a criminal conviction had nothing more serious than a misdemeanor</a:t>
            </a:r>
            <a:endParaRPr lang="en-US" sz="1200" dirty="0"/>
          </a:p>
        </p:txBody>
      </p:sp>
      <p:sp>
        <p:nvSpPr>
          <p:cNvPr id="14" name="Text 12"/>
          <p:cNvSpPr/>
          <p:nvPr/>
        </p:nvSpPr>
        <p:spPr>
          <a:xfrm>
            <a:off x="457200" y="4041648"/>
            <a:ext cx="6400800" cy="320040"/>
          </a:xfrm>
          <a:prstGeom prst="rect">
            <a:avLst/>
          </a:prstGeom>
          <a:noFill/>
          <a:ln/>
        </p:spPr>
        <p:txBody>
          <a:bodyPr wrap="square" rtlCol="0" anchor="ctr"/>
          <a:lstStyle/>
          <a:p>
            <a:pPr marL="0" indent="0">
              <a:buNone/>
            </a:pPr>
            <a:r>
              <a:rPr lang="en-US" sz="1300" dirty="0">
                <a:solidFill>
                  <a:srgbClr val="D4D8E2"/>
                </a:solidFill>
                <a:latin typeface="Calibri" pitchFamily="34" charset="0"/>
                <a:ea typeface="Calibri" pitchFamily="34" charset="-122"/>
                <a:cs typeface="Calibri" pitchFamily="34" charset="-120"/>
              </a:rPr>
              <a:t>By November 2025, for every one person released from ICE detention —</a:t>
            </a:r>
            <a:endParaRPr lang="en-US" sz="1300" dirty="0"/>
          </a:p>
        </p:txBody>
      </p:sp>
      <p:sp>
        <p:nvSpPr>
          <p:cNvPr id="15" name="Text 13"/>
          <p:cNvSpPr/>
          <p:nvPr/>
        </p:nvSpPr>
        <p:spPr>
          <a:xfrm>
            <a:off x="457200" y="4343400"/>
            <a:ext cx="8229600" cy="347472"/>
          </a:xfrm>
          <a:prstGeom prst="rect">
            <a:avLst/>
          </a:prstGeom>
          <a:noFill/>
          <a:ln/>
        </p:spPr>
        <p:txBody>
          <a:bodyPr wrap="square" rtlCol="0" anchor="ctr"/>
          <a:lstStyle/>
          <a:p>
            <a:pPr marL="0" indent="0">
              <a:buNone/>
            </a:pPr>
            <a:r>
              <a:rPr lang="en-US" sz="1600" b="1" dirty="0">
                <a:solidFill>
                  <a:srgbClr val="C9952A"/>
                </a:solidFill>
                <a:latin typeface="Georgia" pitchFamily="34" charset="0"/>
                <a:ea typeface="Georgia" pitchFamily="34" charset="-122"/>
                <a:cs typeface="Georgia" pitchFamily="34" charset="-120"/>
              </a:rPr>
              <a:t>fourteen were deported directly from custody.</a:t>
            </a:r>
            <a:endParaRPr lang="en-US" sz="1600" dirty="0"/>
          </a:p>
        </p:txBody>
      </p:sp>
      <p:sp>
        <p:nvSpPr>
          <p:cNvPr id="16" name="Text 14"/>
          <p:cNvSpPr/>
          <p:nvPr/>
        </p:nvSpPr>
        <p:spPr>
          <a:xfrm>
            <a:off x="457200" y="4736592"/>
            <a:ext cx="8229600" cy="274320"/>
          </a:xfrm>
          <a:prstGeom prst="rect">
            <a:avLst/>
          </a:prstGeom>
          <a:noFill/>
          <a:ln/>
        </p:spPr>
        <p:txBody>
          <a:bodyPr wrap="square" rtlCol="0" anchor="ctr"/>
          <a:lstStyle/>
          <a:p>
            <a:pPr marL="0" indent="0">
              <a:buNone/>
            </a:pPr>
            <a:r>
              <a:rPr lang="en-US" sz="1100" i="1" dirty="0">
                <a:solidFill>
                  <a:srgbClr val="D4D8E2"/>
                </a:solidFill>
                <a:latin typeface="Calibri" pitchFamily="34" charset="0"/>
                <a:ea typeface="Calibri" pitchFamily="34" charset="-122"/>
                <a:cs typeface="Calibri" pitchFamily="34" charset="-120"/>
              </a:rPr>
              <a:t>Release rate from detention fell 87%. 2025 was the deadliest year on record for ICE detention.</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182880"/>
            <a:ext cx="8321040" cy="594360"/>
          </a:xfrm>
          <a:prstGeom prst="rect">
            <a:avLst/>
          </a:prstGeom>
          <a:noFill/>
          <a:ln/>
        </p:spPr>
        <p:txBody>
          <a:bodyPr wrap="square" rtlCol="0" anchor="ctr"/>
          <a:lstStyle/>
          <a:p>
            <a:pPr marL="0" indent="0">
              <a:buNone/>
            </a:pPr>
            <a:r>
              <a:rPr lang="en-US" sz="2600" b="1" dirty="0">
                <a:solidFill>
                  <a:srgbClr val="1B2A4A"/>
                </a:solidFill>
                <a:latin typeface="Georgia" pitchFamily="34" charset="0"/>
                <a:ea typeface="Georgia" pitchFamily="34" charset="-122"/>
                <a:cs typeface="Georgia" pitchFamily="34" charset="-120"/>
              </a:rPr>
              <a:t>What It's Doing to Our Communities</a:t>
            </a:r>
            <a:endParaRPr lang="en-US" sz="2600" dirty="0"/>
          </a:p>
        </p:txBody>
      </p:sp>
      <p:sp>
        <p:nvSpPr>
          <p:cNvPr id="4" name="Shape 2"/>
          <p:cNvSpPr/>
          <p:nvPr/>
        </p:nvSpPr>
        <p:spPr>
          <a:xfrm>
            <a:off x="365760" y="914400"/>
            <a:ext cx="3977640" cy="356616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5" name="Shape 3"/>
          <p:cNvSpPr/>
          <p:nvPr/>
        </p:nvSpPr>
        <p:spPr>
          <a:xfrm>
            <a:off x="365760" y="914400"/>
            <a:ext cx="3977640" cy="411480"/>
          </a:xfrm>
          <a:prstGeom prst="rect">
            <a:avLst/>
          </a:prstGeom>
          <a:solidFill>
            <a:srgbClr val="1B2A4A"/>
          </a:solidFill>
          <a:ln w="12700">
            <a:solidFill>
              <a:srgbClr val="1B2A4A"/>
            </a:solidFill>
            <a:prstDash val="solid"/>
          </a:ln>
        </p:spPr>
        <p:txBody>
          <a:bodyPr/>
          <a:lstStyle/>
          <a:p>
            <a:endParaRPr lang="en-US"/>
          </a:p>
        </p:txBody>
      </p:sp>
      <p:sp>
        <p:nvSpPr>
          <p:cNvPr id="6" name="Text 4"/>
          <p:cNvSpPr/>
          <p:nvPr/>
        </p:nvSpPr>
        <p:spPr>
          <a:xfrm>
            <a:off x="457200" y="914400"/>
            <a:ext cx="3749040" cy="411480"/>
          </a:xfrm>
          <a:prstGeom prst="rect">
            <a:avLst/>
          </a:prstGeom>
          <a:noFill/>
          <a:ln/>
        </p:spPr>
        <p:txBody>
          <a:bodyPr wrap="square" rtlCol="0" anchor="ctr"/>
          <a:lstStyle/>
          <a:p>
            <a:pPr marL="0" indent="0">
              <a:buNone/>
            </a:pPr>
            <a:r>
              <a:rPr lang="en-US" sz="1300" b="1" kern="0" spc="300" dirty="0">
                <a:solidFill>
                  <a:srgbClr val="FFFFFF"/>
                </a:solidFill>
                <a:latin typeface="Calibri" pitchFamily="34" charset="0"/>
                <a:ea typeface="Calibri" pitchFamily="34" charset="-122"/>
                <a:cs typeface="Calibri" pitchFamily="34" charset="-120"/>
              </a:rPr>
              <a:t>IN SCHOOLS</a:t>
            </a:r>
            <a:endParaRPr lang="en-US" sz="1300" dirty="0"/>
          </a:p>
        </p:txBody>
      </p:sp>
      <p:sp>
        <p:nvSpPr>
          <p:cNvPr id="7" name="Text 5"/>
          <p:cNvSpPr/>
          <p:nvPr/>
        </p:nvSpPr>
        <p:spPr>
          <a:xfrm>
            <a:off x="502920" y="1435608"/>
            <a:ext cx="3703320" cy="621792"/>
          </a:xfrm>
          <a:prstGeom prst="rect">
            <a:avLst/>
          </a:prstGeom>
          <a:noFill/>
          <a:ln/>
        </p:spPr>
        <p:txBody>
          <a:bodyPr wrap="square" rtlCol="0" anchor="ctr"/>
          <a:lstStyle/>
          <a:p>
            <a:pPr marL="0" indent="0">
              <a:lnSpc>
                <a:spcPct val="120000"/>
              </a:lnSpc>
              <a:buNone/>
            </a:pPr>
            <a:r>
              <a:rPr lang="en-US" sz="1200" b="1" dirty="0">
                <a:solidFill>
                  <a:srgbClr val="9B1C1C"/>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80%+ of educators report students showing fear and anxiety about enforcement</a:t>
            </a:r>
            <a:endParaRPr lang="en-US" sz="1200" dirty="0"/>
          </a:p>
        </p:txBody>
      </p:sp>
      <p:sp>
        <p:nvSpPr>
          <p:cNvPr id="8" name="Text 6"/>
          <p:cNvSpPr/>
          <p:nvPr/>
        </p:nvSpPr>
        <p:spPr>
          <a:xfrm>
            <a:off x="502920" y="2139696"/>
            <a:ext cx="3703320" cy="621792"/>
          </a:xfrm>
          <a:prstGeom prst="rect">
            <a:avLst/>
          </a:prstGeom>
          <a:noFill/>
          <a:ln/>
        </p:spPr>
        <p:txBody>
          <a:bodyPr wrap="square" rtlCol="0" anchor="ctr"/>
          <a:lstStyle/>
          <a:p>
            <a:pPr marL="0" indent="0">
              <a:lnSpc>
                <a:spcPct val="120000"/>
              </a:lnSpc>
              <a:buNone/>
            </a:pPr>
            <a:r>
              <a:rPr lang="en-US" sz="1200" b="1" dirty="0">
                <a:solidFill>
                  <a:srgbClr val="9B1C1C"/>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65% report drops in academic performance &amp; increased absenteeism</a:t>
            </a:r>
            <a:endParaRPr lang="en-US" sz="1200" dirty="0"/>
          </a:p>
        </p:txBody>
      </p:sp>
      <p:sp>
        <p:nvSpPr>
          <p:cNvPr id="9" name="Text 7"/>
          <p:cNvSpPr/>
          <p:nvPr/>
        </p:nvSpPr>
        <p:spPr>
          <a:xfrm>
            <a:off x="502920" y="2843784"/>
            <a:ext cx="3703320" cy="621792"/>
          </a:xfrm>
          <a:prstGeom prst="rect">
            <a:avLst/>
          </a:prstGeom>
          <a:noFill/>
          <a:ln/>
        </p:spPr>
        <p:txBody>
          <a:bodyPr wrap="square" rtlCol="0" anchor="ctr"/>
          <a:lstStyle/>
          <a:p>
            <a:pPr marL="0" indent="0">
              <a:lnSpc>
                <a:spcPct val="120000"/>
              </a:lnSpc>
              <a:buNone/>
            </a:pPr>
            <a:r>
              <a:rPr lang="en-US" sz="1200" b="1" dirty="0">
                <a:solidFill>
                  <a:srgbClr val="9B1C1C"/>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Some schools saw 20%+ attendance drops after even rumors of raids — whether or not they happened</a:t>
            </a:r>
            <a:endParaRPr lang="en-US" sz="1200" dirty="0"/>
          </a:p>
        </p:txBody>
      </p:sp>
      <p:sp>
        <p:nvSpPr>
          <p:cNvPr id="10" name="Text 8"/>
          <p:cNvSpPr/>
          <p:nvPr/>
        </p:nvSpPr>
        <p:spPr>
          <a:xfrm>
            <a:off x="502920" y="3547872"/>
            <a:ext cx="3703320" cy="621792"/>
          </a:xfrm>
          <a:prstGeom prst="rect">
            <a:avLst/>
          </a:prstGeom>
          <a:noFill/>
          <a:ln/>
        </p:spPr>
        <p:txBody>
          <a:bodyPr wrap="square" rtlCol="0" anchor="ctr"/>
          <a:lstStyle/>
          <a:p>
            <a:pPr marL="0" indent="0">
              <a:lnSpc>
                <a:spcPct val="120000"/>
              </a:lnSpc>
              <a:buNone/>
            </a:pPr>
            <a:r>
              <a:rPr lang="en-US" sz="1200" b="1" dirty="0">
                <a:solidFill>
                  <a:srgbClr val="9B1C1C"/>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Psychologists: children under chronic enforcement fear carry lifetime consequences — PTSD, depression, self-harm</a:t>
            </a:r>
            <a:endParaRPr lang="en-US" sz="1200" dirty="0"/>
          </a:p>
        </p:txBody>
      </p:sp>
      <p:sp>
        <p:nvSpPr>
          <p:cNvPr id="11" name="Shape 9"/>
          <p:cNvSpPr/>
          <p:nvPr/>
        </p:nvSpPr>
        <p:spPr>
          <a:xfrm>
            <a:off x="4800600" y="914400"/>
            <a:ext cx="3977640" cy="356616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2" name="Shape 10"/>
          <p:cNvSpPr/>
          <p:nvPr/>
        </p:nvSpPr>
        <p:spPr>
          <a:xfrm>
            <a:off x="4800600" y="914400"/>
            <a:ext cx="3977640" cy="411480"/>
          </a:xfrm>
          <a:prstGeom prst="rect">
            <a:avLst/>
          </a:prstGeom>
          <a:solidFill>
            <a:srgbClr val="9B1C1C"/>
          </a:solidFill>
          <a:ln w="12700">
            <a:solidFill>
              <a:srgbClr val="9B1C1C"/>
            </a:solidFill>
            <a:prstDash val="solid"/>
          </a:ln>
        </p:spPr>
        <p:txBody>
          <a:bodyPr/>
          <a:lstStyle/>
          <a:p>
            <a:endParaRPr lang="en-US"/>
          </a:p>
        </p:txBody>
      </p:sp>
      <p:sp>
        <p:nvSpPr>
          <p:cNvPr id="13" name="Text 11"/>
          <p:cNvSpPr/>
          <p:nvPr/>
        </p:nvSpPr>
        <p:spPr>
          <a:xfrm>
            <a:off x="4892040" y="914400"/>
            <a:ext cx="3749040" cy="411480"/>
          </a:xfrm>
          <a:prstGeom prst="rect">
            <a:avLst/>
          </a:prstGeom>
          <a:noFill/>
          <a:ln/>
        </p:spPr>
        <p:txBody>
          <a:bodyPr wrap="square" rtlCol="0" anchor="ctr"/>
          <a:lstStyle/>
          <a:p>
            <a:pPr marL="0" indent="0">
              <a:buNone/>
            </a:pPr>
            <a:r>
              <a:rPr lang="en-US" sz="1100" b="1" kern="0" spc="200" dirty="0">
                <a:solidFill>
                  <a:srgbClr val="FFFFFF"/>
                </a:solidFill>
                <a:latin typeface="Calibri" pitchFamily="34" charset="0"/>
                <a:ea typeface="Calibri" pitchFamily="34" charset="-122"/>
                <a:cs typeface="Calibri" pitchFamily="34" charset="-120"/>
              </a:rPr>
              <a:t>IN CHURCHES &amp; DAILY LIFE</a:t>
            </a:r>
            <a:endParaRPr lang="en-US" sz="1100" dirty="0"/>
          </a:p>
        </p:txBody>
      </p:sp>
      <p:sp>
        <p:nvSpPr>
          <p:cNvPr id="14" name="Text 12"/>
          <p:cNvSpPr/>
          <p:nvPr/>
        </p:nvSpPr>
        <p:spPr>
          <a:xfrm>
            <a:off x="4937760" y="1435608"/>
            <a:ext cx="3703320" cy="621792"/>
          </a:xfrm>
          <a:prstGeom prst="rect">
            <a:avLst/>
          </a:prstGeom>
          <a:noFill/>
          <a:ln/>
        </p:spPr>
        <p:txBody>
          <a:bodyPr wrap="square" rtlCol="0" anchor="ctr"/>
          <a:lstStyle/>
          <a:p>
            <a:pPr marL="0" indent="0">
              <a:lnSpc>
                <a:spcPct val="120000"/>
              </a:lnSpc>
              <a:buNone/>
            </a:pPr>
            <a:r>
              <a:rPr lang="en-US" sz="1200" b="1" dirty="0">
                <a:solidFill>
                  <a:srgbClr val="1B2A4A"/>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Catholic bishops 2026 report: drops in Mass attendance — parishioners afraid to drive to worship</a:t>
            </a:r>
            <a:endParaRPr lang="en-US" sz="1200" dirty="0"/>
          </a:p>
        </p:txBody>
      </p:sp>
      <p:sp>
        <p:nvSpPr>
          <p:cNvPr id="15" name="Text 13"/>
          <p:cNvSpPr/>
          <p:nvPr/>
        </p:nvSpPr>
        <p:spPr>
          <a:xfrm>
            <a:off x="4937760" y="2139696"/>
            <a:ext cx="3703320" cy="621792"/>
          </a:xfrm>
          <a:prstGeom prst="rect">
            <a:avLst/>
          </a:prstGeom>
          <a:noFill/>
          <a:ln/>
        </p:spPr>
        <p:txBody>
          <a:bodyPr wrap="square" rtlCol="0" anchor="ctr"/>
          <a:lstStyle/>
          <a:p>
            <a:pPr marL="0" indent="0">
              <a:lnSpc>
                <a:spcPct val="120000"/>
              </a:lnSpc>
              <a:buNone/>
            </a:pPr>
            <a:r>
              <a:rPr lang="en-US" sz="1200" b="1" dirty="0">
                <a:solidFill>
                  <a:srgbClr val="1B2A4A"/>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2025 was deadliest year on record for ICE detention — more deaths than previous four years combined</a:t>
            </a:r>
            <a:endParaRPr lang="en-US" sz="1200" dirty="0"/>
          </a:p>
        </p:txBody>
      </p:sp>
      <p:sp>
        <p:nvSpPr>
          <p:cNvPr id="16" name="Text 14"/>
          <p:cNvSpPr/>
          <p:nvPr/>
        </p:nvSpPr>
        <p:spPr>
          <a:xfrm>
            <a:off x="4937760" y="2843784"/>
            <a:ext cx="3703320" cy="621792"/>
          </a:xfrm>
          <a:prstGeom prst="rect">
            <a:avLst/>
          </a:prstGeom>
          <a:noFill/>
          <a:ln/>
        </p:spPr>
        <p:txBody>
          <a:bodyPr wrap="square" rtlCol="0" anchor="ctr"/>
          <a:lstStyle/>
          <a:p>
            <a:pPr marL="0" indent="0">
              <a:lnSpc>
                <a:spcPct val="120000"/>
              </a:lnSpc>
              <a:buNone/>
            </a:pPr>
            <a:r>
              <a:rPr lang="en-US" sz="1200" b="1" dirty="0">
                <a:solidFill>
                  <a:srgbClr val="1B2A4A"/>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12% of immigrants avoided Medicaid, SNAP, or housing they're legally entitled to — fearing data misuse</a:t>
            </a:r>
            <a:endParaRPr lang="en-US" sz="1200" dirty="0"/>
          </a:p>
        </p:txBody>
      </p:sp>
      <p:sp>
        <p:nvSpPr>
          <p:cNvPr id="17" name="Text 15"/>
          <p:cNvSpPr/>
          <p:nvPr/>
        </p:nvSpPr>
        <p:spPr>
          <a:xfrm>
            <a:off x="4937760" y="3547872"/>
            <a:ext cx="3703320" cy="621792"/>
          </a:xfrm>
          <a:prstGeom prst="rect">
            <a:avLst/>
          </a:prstGeom>
          <a:noFill/>
          <a:ln/>
        </p:spPr>
        <p:txBody>
          <a:bodyPr wrap="square" rtlCol="0" anchor="ctr"/>
          <a:lstStyle/>
          <a:p>
            <a:pPr marL="0" indent="0">
              <a:lnSpc>
                <a:spcPct val="120000"/>
              </a:lnSpc>
              <a:buNone/>
            </a:pPr>
            <a:r>
              <a:rPr lang="en-US" sz="1200" b="1" dirty="0">
                <a:solidFill>
                  <a:srgbClr val="1B2A4A"/>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IRS now shares taxpayer data with immigration enforcement; arrests on church grounds documented</a:t>
            </a:r>
            <a:endParaRPr lang="en-US" sz="1200" dirty="0"/>
          </a:p>
        </p:txBody>
      </p:sp>
      <p:sp>
        <p:nvSpPr>
          <p:cNvPr id="18" name="Text 16"/>
          <p:cNvSpPr/>
          <p:nvPr/>
        </p:nvSpPr>
        <p:spPr>
          <a:xfrm>
            <a:off x="365760" y="4800600"/>
            <a:ext cx="8412480" cy="256032"/>
          </a:xfrm>
          <a:prstGeom prst="rect">
            <a:avLst/>
          </a:prstGeom>
          <a:noFill/>
          <a:ln/>
        </p:spPr>
        <p:txBody>
          <a:bodyPr wrap="square" rtlCol="0" anchor="ctr"/>
          <a:lstStyle/>
          <a:p>
            <a:pPr marL="0" indent="0">
              <a:buNone/>
            </a:pPr>
            <a:r>
              <a:rPr lang="en-US" sz="900" i="1" dirty="0">
                <a:solidFill>
                  <a:srgbClr val="9AA0B0"/>
                </a:solidFill>
                <a:latin typeface="Calibri" pitchFamily="34" charset="0"/>
                <a:ea typeface="Calibri" pitchFamily="34" charset="-122"/>
                <a:cs typeface="Calibri" pitchFamily="34" charset="-120"/>
              </a:rPr>
              <a:t>Sources: Harvard Education Press, USCCB 2026, KFF/NYT Survey, American Immigration Council</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9952A"/>
          </a:solidFill>
          <a:ln w="12700">
            <a:solidFill>
              <a:srgbClr val="C9952A"/>
            </a:solidFill>
            <a:prstDash val="solid"/>
          </a:ln>
        </p:spPr>
        <p:txBody>
          <a:bodyPr/>
          <a:lstStyle/>
          <a:p>
            <a:endParaRPr lang="en-US"/>
          </a:p>
        </p:txBody>
      </p:sp>
      <p:sp>
        <p:nvSpPr>
          <p:cNvPr id="3" name="Text 1"/>
          <p:cNvSpPr/>
          <p:nvPr/>
        </p:nvSpPr>
        <p:spPr>
          <a:xfrm>
            <a:off x="457200" y="201168"/>
            <a:ext cx="8229600" cy="621792"/>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What Is Happening in New Mexico</a:t>
            </a:r>
            <a:endParaRPr lang="en-US" sz="3000" dirty="0"/>
          </a:p>
        </p:txBody>
      </p:sp>
      <p:sp>
        <p:nvSpPr>
          <p:cNvPr id="4" name="Text 2"/>
          <p:cNvSpPr/>
          <p:nvPr/>
        </p:nvSpPr>
        <p:spPr>
          <a:xfrm>
            <a:off x="457200" y="886968"/>
            <a:ext cx="8229600" cy="566928"/>
          </a:xfrm>
          <a:prstGeom prst="rect">
            <a:avLst/>
          </a:prstGeom>
          <a:noFill/>
          <a:ln/>
        </p:spPr>
        <p:txBody>
          <a:bodyPr wrap="square" rtlCol="0" anchor="ctr"/>
          <a:lstStyle/>
          <a:p>
            <a:pPr marL="0" indent="0">
              <a:lnSpc>
                <a:spcPct val="130000"/>
              </a:lnSpc>
              <a:buNone/>
            </a:pPr>
            <a:r>
              <a:rPr lang="en-US" sz="1300" i="1" dirty="0">
                <a:solidFill>
                  <a:srgbClr val="D4D8E2"/>
                </a:solidFill>
                <a:latin typeface="Calibri" pitchFamily="34" charset="0"/>
                <a:ea typeface="Calibri" pitchFamily="34" charset="-122"/>
                <a:cs typeface="Calibri" pitchFamily="34" charset="-120"/>
              </a:rPr>
              <a:t>Every UMC congregation in NM — from Farmington to Hobbs, Gallup to Clovis, Santa Fe to Silver City — sits inside the 100-mile border enforcement zone.</a:t>
            </a:r>
            <a:endParaRPr lang="en-US" sz="1300" dirty="0"/>
          </a:p>
        </p:txBody>
      </p:sp>
      <p:sp>
        <p:nvSpPr>
          <p:cNvPr id="5" name="Shape 3"/>
          <p:cNvSpPr/>
          <p:nvPr/>
        </p:nvSpPr>
        <p:spPr>
          <a:xfrm>
            <a:off x="457200" y="1572768"/>
            <a:ext cx="8229600" cy="1170432"/>
          </a:xfrm>
          <a:prstGeom prst="rect">
            <a:avLst/>
          </a:prstGeom>
          <a:solidFill>
            <a:srgbClr val="9B1C1C"/>
          </a:solidFill>
          <a:ln/>
        </p:spPr>
        <p:txBody>
          <a:bodyPr/>
          <a:lstStyle/>
          <a:p>
            <a:endParaRPr lang="en-US"/>
          </a:p>
        </p:txBody>
      </p:sp>
      <p:sp>
        <p:nvSpPr>
          <p:cNvPr id="6" name="Text 4"/>
          <p:cNvSpPr/>
          <p:nvPr/>
        </p:nvSpPr>
        <p:spPr>
          <a:xfrm>
            <a:off x="548640" y="1609344"/>
            <a:ext cx="2560320" cy="1078992"/>
          </a:xfrm>
          <a:prstGeom prst="rect">
            <a:avLst/>
          </a:prstGeom>
          <a:noFill/>
          <a:ln/>
        </p:spPr>
        <p:txBody>
          <a:bodyPr wrap="square" rtlCol="0" anchor="ctr"/>
          <a:lstStyle/>
          <a:p>
            <a:pPr marL="0" indent="0" algn="ctr">
              <a:buNone/>
            </a:pPr>
            <a:r>
              <a:rPr lang="en-US" sz="5200" b="1" dirty="0">
                <a:solidFill>
                  <a:srgbClr val="FFFFFF"/>
                </a:solidFill>
                <a:latin typeface="Georgia" pitchFamily="34" charset="0"/>
                <a:ea typeface="Georgia" pitchFamily="34" charset="-122"/>
                <a:cs typeface="Georgia" pitchFamily="34" charset="-120"/>
              </a:rPr>
              <a:t>1,800+</a:t>
            </a:r>
            <a:endParaRPr lang="en-US" sz="5200" dirty="0"/>
          </a:p>
        </p:txBody>
      </p:sp>
      <p:sp>
        <p:nvSpPr>
          <p:cNvPr id="7" name="Text 5"/>
          <p:cNvSpPr/>
          <p:nvPr/>
        </p:nvSpPr>
        <p:spPr>
          <a:xfrm>
            <a:off x="3200400" y="1664208"/>
            <a:ext cx="5303520" cy="960120"/>
          </a:xfrm>
          <a:prstGeom prst="rect">
            <a:avLst/>
          </a:prstGeom>
          <a:noFill/>
          <a:ln/>
        </p:spPr>
        <p:txBody>
          <a:bodyPr wrap="square" rtlCol="0" anchor="ctr"/>
          <a:lstStyle/>
          <a:p>
            <a:pPr marL="0" indent="0">
              <a:lnSpc>
                <a:spcPct val="130000"/>
              </a:lnSpc>
              <a:buNone/>
            </a:pPr>
            <a:r>
              <a:rPr lang="en-US" sz="1400" b="1" dirty="0">
                <a:solidFill>
                  <a:srgbClr val="FFFFFF"/>
                </a:solidFill>
                <a:latin typeface="Calibri" pitchFamily="34" charset="0"/>
                <a:ea typeface="Calibri" pitchFamily="34" charset="-122"/>
                <a:cs typeface="Calibri" pitchFamily="34" charset="-120"/>
              </a:rPr>
              <a:t>ICE arrests in New Mexico in</a:t>
            </a:r>
            <a:endParaRPr lang="en-US" sz="1400" dirty="0"/>
          </a:p>
          <a:p>
            <a:pPr marL="0" indent="0">
              <a:lnSpc>
                <a:spcPct val="130000"/>
              </a:lnSpc>
              <a:buNone/>
            </a:pPr>
            <a:r>
              <a:rPr lang="en-US" sz="1400" b="1" dirty="0">
                <a:solidFill>
                  <a:srgbClr val="FFFFFF"/>
                </a:solidFill>
                <a:latin typeface="Calibri" pitchFamily="34" charset="0"/>
                <a:ea typeface="Calibri" pitchFamily="34" charset="-122"/>
                <a:cs typeface="Calibri" pitchFamily="34" charset="-120"/>
              </a:rPr>
              <a:t>the first 10 months of 2025 alone</a:t>
            </a:r>
            <a:endParaRPr lang="en-US" sz="1400" dirty="0"/>
          </a:p>
          <a:p>
            <a:pPr marL="0" indent="0">
              <a:lnSpc>
                <a:spcPct val="130000"/>
              </a:lnSpc>
              <a:buNone/>
            </a:pPr>
            <a:r>
              <a:rPr lang="en-US" sz="1400" b="1" dirty="0">
                <a:solidFill>
                  <a:srgbClr val="FFFFFF"/>
                </a:solidFill>
                <a:latin typeface="Calibri" pitchFamily="34" charset="0"/>
                <a:ea typeface="Calibri" pitchFamily="34" charset="-122"/>
                <a:cs typeface="Calibri" pitchFamily="34" charset="-120"/>
              </a:rPr>
              <a:t>— up from just 240 the entire year before.</a:t>
            </a:r>
            <a:endParaRPr lang="en-US" sz="1400" dirty="0"/>
          </a:p>
          <a:p>
            <a:pPr marL="0" indent="0">
              <a:lnSpc>
                <a:spcPct val="130000"/>
              </a:lnSpc>
              <a:buNone/>
            </a:pPr>
            <a:r>
              <a:rPr lang="en-US" sz="1400" b="1" dirty="0">
                <a:solidFill>
                  <a:srgbClr val="FFFFFF"/>
                </a:solidFill>
                <a:latin typeface="Calibri" pitchFamily="34" charset="0"/>
                <a:ea typeface="Calibri" pitchFamily="34" charset="-122"/>
                <a:cs typeface="Calibri" pitchFamily="34" charset="-120"/>
              </a:rPr>
              <a:t>A 955% increase.</a:t>
            </a:r>
            <a:endParaRPr lang="en-US" sz="1400" dirty="0"/>
          </a:p>
        </p:txBody>
      </p:sp>
      <p:sp>
        <p:nvSpPr>
          <p:cNvPr id="8" name="Shape 6"/>
          <p:cNvSpPr/>
          <p:nvPr/>
        </p:nvSpPr>
        <p:spPr>
          <a:xfrm>
            <a:off x="457200" y="2907792"/>
            <a:ext cx="54864" cy="384048"/>
          </a:xfrm>
          <a:prstGeom prst="rect">
            <a:avLst/>
          </a:prstGeom>
          <a:solidFill>
            <a:srgbClr val="C9952A"/>
          </a:solidFill>
          <a:ln w="12700">
            <a:solidFill>
              <a:srgbClr val="C9952A"/>
            </a:solidFill>
            <a:prstDash val="solid"/>
          </a:ln>
        </p:spPr>
        <p:txBody>
          <a:bodyPr/>
          <a:lstStyle/>
          <a:p>
            <a:endParaRPr lang="en-US"/>
          </a:p>
        </p:txBody>
      </p:sp>
      <p:sp>
        <p:nvSpPr>
          <p:cNvPr id="9" name="Text 7"/>
          <p:cNvSpPr/>
          <p:nvPr/>
        </p:nvSpPr>
        <p:spPr>
          <a:xfrm>
            <a:off x="640080" y="2889504"/>
            <a:ext cx="8229600" cy="438912"/>
          </a:xfrm>
          <a:prstGeom prst="rect">
            <a:avLst/>
          </a:prstGeom>
          <a:noFill/>
          <a:ln/>
        </p:spPr>
        <p:txBody>
          <a:bodyPr wrap="square" rtlCol="0" anchor="ctr"/>
          <a:lstStyle/>
          <a:p>
            <a:pPr marL="0" indent="0">
              <a:lnSpc>
                <a:spcPct val="120000"/>
              </a:lnSpc>
              <a:buNone/>
            </a:pPr>
            <a:r>
              <a:rPr lang="en-US" sz="1150" dirty="0">
                <a:solidFill>
                  <a:srgbClr val="D4D8E2"/>
                </a:solidFill>
                <a:latin typeface="Calibri" pitchFamily="34" charset="0"/>
                <a:ea typeface="Calibri" pitchFamily="34" charset="-122"/>
                <a:cs typeface="Calibri" pitchFamily="34" charset="-120"/>
              </a:rPr>
              <a:t>In March 2025: 48 New Mexicans were 'disappeared' in raids across Albuquerque, Santa Fe, and Roswell — families didn't know where they were for days</a:t>
            </a:r>
            <a:endParaRPr lang="en-US" sz="1150" dirty="0"/>
          </a:p>
        </p:txBody>
      </p:sp>
      <p:sp>
        <p:nvSpPr>
          <p:cNvPr id="10" name="Shape 8"/>
          <p:cNvSpPr/>
          <p:nvPr/>
        </p:nvSpPr>
        <p:spPr>
          <a:xfrm>
            <a:off x="457200" y="3429000"/>
            <a:ext cx="54864" cy="384048"/>
          </a:xfrm>
          <a:prstGeom prst="rect">
            <a:avLst/>
          </a:prstGeom>
          <a:solidFill>
            <a:srgbClr val="C9952A"/>
          </a:solidFill>
          <a:ln w="12700">
            <a:solidFill>
              <a:srgbClr val="C9952A"/>
            </a:solidFill>
            <a:prstDash val="solid"/>
          </a:ln>
        </p:spPr>
        <p:txBody>
          <a:bodyPr/>
          <a:lstStyle/>
          <a:p>
            <a:endParaRPr lang="en-US"/>
          </a:p>
        </p:txBody>
      </p:sp>
      <p:sp>
        <p:nvSpPr>
          <p:cNvPr id="11" name="Text 9"/>
          <p:cNvSpPr/>
          <p:nvPr/>
        </p:nvSpPr>
        <p:spPr>
          <a:xfrm>
            <a:off x="640080" y="3410712"/>
            <a:ext cx="8229600" cy="438912"/>
          </a:xfrm>
          <a:prstGeom prst="rect">
            <a:avLst/>
          </a:prstGeom>
          <a:noFill/>
          <a:ln/>
        </p:spPr>
        <p:txBody>
          <a:bodyPr wrap="square" rtlCol="0" anchor="ctr"/>
          <a:lstStyle/>
          <a:p>
            <a:pPr marL="0" indent="0">
              <a:lnSpc>
                <a:spcPct val="120000"/>
              </a:lnSpc>
              <a:buNone/>
            </a:pPr>
            <a:r>
              <a:rPr lang="en-US" sz="1150" dirty="0">
                <a:solidFill>
                  <a:srgbClr val="D4D8E2"/>
                </a:solidFill>
                <a:latin typeface="Calibri" pitchFamily="34" charset="0"/>
                <a:ea typeface="Calibri" pitchFamily="34" charset="-122"/>
                <a:cs typeface="Calibri" pitchFamily="34" charset="-120"/>
              </a:rPr>
              <a:t>Dairy workers arrested at a Lovington farm; probationers arrested at scheduled check-ins; people detained upon arriving at required court appearances</a:t>
            </a:r>
            <a:endParaRPr lang="en-US" sz="1150" dirty="0"/>
          </a:p>
        </p:txBody>
      </p:sp>
      <p:sp>
        <p:nvSpPr>
          <p:cNvPr id="12" name="Shape 10"/>
          <p:cNvSpPr/>
          <p:nvPr/>
        </p:nvSpPr>
        <p:spPr>
          <a:xfrm>
            <a:off x="457200" y="3950208"/>
            <a:ext cx="54864" cy="384048"/>
          </a:xfrm>
          <a:prstGeom prst="rect">
            <a:avLst/>
          </a:prstGeom>
          <a:solidFill>
            <a:srgbClr val="C9952A"/>
          </a:solidFill>
          <a:ln w="12700">
            <a:solidFill>
              <a:srgbClr val="C9952A"/>
            </a:solidFill>
            <a:prstDash val="solid"/>
          </a:ln>
        </p:spPr>
        <p:txBody>
          <a:bodyPr/>
          <a:lstStyle/>
          <a:p>
            <a:endParaRPr lang="en-US"/>
          </a:p>
        </p:txBody>
      </p:sp>
      <p:sp>
        <p:nvSpPr>
          <p:cNvPr id="13" name="Text 11"/>
          <p:cNvSpPr/>
          <p:nvPr/>
        </p:nvSpPr>
        <p:spPr>
          <a:xfrm>
            <a:off x="640080" y="3931920"/>
            <a:ext cx="8229600" cy="438912"/>
          </a:xfrm>
          <a:prstGeom prst="rect">
            <a:avLst/>
          </a:prstGeom>
          <a:noFill/>
          <a:ln/>
        </p:spPr>
        <p:txBody>
          <a:bodyPr wrap="square" rtlCol="0" anchor="ctr"/>
          <a:lstStyle/>
          <a:p>
            <a:pPr marL="0" indent="0">
              <a:lnSpc>
                <a:spcPct val="120000"/>
              </a:lnSpc>
              <a:buNone/>
            </a:pPr>
            <a:r>
              <a:rPr lang="en-US" sz="1150" dirty="0">
                <a:solidFill>
                  <a:srgbClr val="D4D8E2"/>
                </a:solidFill>
                <a:latin typeface="Calibri" pitchFamily="34" charset="0"/>
                <a:ea typeface="Calibri" pitchFamily="34" charset="-122"/>
                <a:cs typeface="Calibri" pitchFamily="34" charset="-120"/>
              </a:rPr>
              <a:t>Venezuelan delivery drivers arrested in an Albuquerque Walmart parking lot — families described sudden, violent disappearances</a:t>
            </a:r>
            <a:endParaRPr lang="en-US" sz="1150" dirty="0"/>
          </a:p>
        </p:txBody>
      </p:sp>
      <p:sp>
        <p:nvSpPr>
          <p:cNvPr id="14" name="Shape 12"/>
          <p:cNvSpPr/>
          <p:nvPr/>
        </p:nvSpPr>
        <p:spPr>
          <a:xfrm>
            <a:off x="457200" y="4471416"/>
            <a:ext cx="54864" cy="384048"/>
          </a:xfrm>
          <a:prstGeom prst="rect">
            <a:avLst/>
          </a:prstGeom>
          <a:solidFill>
            <a:srgbClr val="C9952A"/>
          </a:solidFill>
          <a:ln w="12700">
            <a:solidFill>
              <a:srgbClr val="C9952A"/>
            </a:solidFill>
            <a:prstDash val="solid"/>
          </a:ln>
        </p:spPr>
        <p:txBody>
          <a:bodyPr/>
          <a:lstStyle/>
          <a:p>
            <a:endParaRPr lang="en-US"/>
          </a:p>
        </p:txBody>
      </p:sp>
      <p:sp>
        <p:nvSpPr>
          <p:cNvPr id="15" name="Text 13"/>
          <p:cNvSpPr/>
          <p:nvPr/>
        </p:nvSpPr>
        <p:spPr>
          <a:xfrm>
            <a:off x="640080" y="4453128"/>
            <a:ext cx="8229600" cy="438912"/>
          </a:xfrm>
          <a:prstGeom prst="rect">
            <a:avLst/>
          </a:prstGeom>
          <a:noFill/>
          <a:ln/>
        </p:spPr>
        <p:txBody>
          <a:bodyPr wrap="square" rtlCol="0" anchor="ctr"/>
          <a:lstStyle/>
          <a:p>
            <a:pPr marL="0" indent="0">
              <a:lnSpc>
                <a:spcPct val="120000"/>
              </a:lnSpc>
              <a:buNone/>
            </a:pPr>
            <a:r>
              <a:rPr lang="en-US" sz="1150" dirty="0">
                <a:solidFill>
                  <a:srgbClr val="D4D8E2"/>
                </a:solidFill>
                <a:latin typeface="Calibri" pitchFamily="34" charset="0"/>
                <a:ea typeface="Calibri" pitchFamily="34" charset="-122"/>
                <a:cs typeface="Calibri" pitchFamily="34" charset="-120"/>
              </a:rPr>
              <a:t>Three days after the inauguration, the Mescalero Apache president had to alert the tribe that an ICE agent had questioned one of their members</a:t>
            </a:r>
            <a:endParaRPr lang="en-US" sz="1150" dirty="0"/>
          </a:p>
        </p:txBody>
      </p:sp>
      <p:sp>
        <p:nvSpPr>
          <p:cNvPr id="16" name="Text 14"/>
          <p:cNvSpPr/>
          <p:nvPr/>
        </p:nvSpPr>
        <p:spPr>
          <a:xfrm>
            <a:off x="457200" y="4956048"/>
            <a:ext cx="8229600" cy="182880"/>
          </a:xfrm>
          <a:prstGeom prst="rect">
            <a:avLst/>
          </a:prstGeom>
          <a:noFill/>
          <a:ln/>
        </p:spPr>
        <p:txBody>
          <a:bodyPr wrap="square" rtlCol="0" anchor="ctr"/>
          <a:lstStyle/>
          <a:p>
            <a:pPr marL="0" indent="0">
              <a:buNone/>
            </a:pPr>
            <a:r>
              <a:rPr lang="en-US" sz="850" i="1" dirty="0">
                <a:solidFill>
                  <a:srgbClr val="5A6888"/>
                </a:solidFill>
                <a:latin typeface="Calibri" pitchFamily="34" charset="0"/>
                <a:ea typeface="Calibri" pitchFamily="34" charset="-122"/>
                <a:cs typeface="Calibri" pitchFamily="34" charset="-120"/>
              </a:rPr>
              <a:t>Source: Source New Mexico / Deportation Data Project, Dec. 2025  •  ACLU of New Mexico, March 2025</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182880"/>
            <a:ext cx="8321040" cy="594360"/>
          </a:xfrm>
          <a:prstGeom prst="rect">
            <a:avLst/>
          </a:prstGeom>
          <a:noFill/>
          <a:ln/>
        </p:spPr>
        <p:txBody>
          <a:bodyPr wrap="square" rtlCol="0" anchor="ctr"/>
          <a:lstStyle/>
          <a:p>
            <a:pPr marL="0" indent="0">
              <a:buNone/>
            </a:pPr>
            <a:r>
              <a:rPr lang="en-US" sz="2800" b="1" dirty="0">
                <a:solidFill>
                  <a:srgbClr val="1B2A4A"/>
                </a:solidFill>
                <a:latin typeface="Georgia" pitchFamily="34" charset="0"/>
                <a:ea typeface="Georgia" pitchFamily="34" charset="-122"/>
                <a:cs typeface="Georgia" pitchFamily="34" charset="-120"/>
              </a:rPr>
              <a:t>New Mexico Has Pushed Back</a:t>
            </a:r>
            <a:endParaRPr lang="en-US" sz="2800" dirty="0"/>
          </a:p>
        </p:txBody>
      </p:sp>
      <p:sp>
        <p:nvSpPr>
          <p:cNvPr id="4" name="Text 2"/>
          <p:cNvSpPr/>
          <p:nvPr/>
        </p:nvSpPr>
        <p:spPr>
          <a:xfrm>
            <a:off x="411480" y="804672"/>
            <a:ext cx="8321040" cy="347472"/>
          </a:xfrm>
          <a:prstGeom prst="rect">
            <a:avLst/>
          </a:prstGeom>
          <a:noFill/>
          <a:ln/>
        </p:spPr>
        <p:txBody>
          <a:bodyPr wrap="square" rtlCol="0" anchor="ctr"/>
          <a:lstStyle/>
          <a:p>
            <a:pPr marL="0" indent="0">
              <a:buNone/>
            </a:pPr>
            <a:r>
              <a:rPr lang="en-US" sz="1300" i="1" dirty="0">
                <a:solidFill>
                  <a:srgbClr val="5A6070"/>
                </a:solidFill>
                <a:latin typeface="Calibri" pitchFamily="34" charset="0"/>
                <a:ea typeface="Calibri" pitchFamily="34" charset="-122"/>
                <a:cs typeface="Calibri" pitchFamily="34" charset="-120"/>
              </a:rPr>
              <a:t>The state has not been passive — and neither should the church.</a:t>
            </a:r>
            <a:endParaRPr lang="en-US" sz="1300" dirty="0"/>
          </a:p>
        </p:txBody>
      </p:sp>
      <p:sp>
        <p:nvSpPr>
          <p:cNvPr id="5" name="Shape 3"/>
          <p:cNvSpPr/>
          <p:nvPr/>
        </p:nvSpPr>
        <p:spPr>
          <a:xfrm>
            <a:off x="365760" y="1298448"/>
            <a:ext cx="8321040" cy="77724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a:p>
        </p:txBody>
      </p:sp>
      <p:sp>
        <p:nvSpPr>
          <p:cNvPr id="6" name="Shape 4"/>
          <p:cNvSpPr/>
          <p:nvPr/>
        </p:nvSpPr>
        <p:spPr>
          <a:xfrm>
            <a:off x="365760" y="1298448"/>
            <a:ext cx="73152" cy="777240"/>
          </a:xfrm>
          <a:prstGeom prst="rect">
            <a:avLst/>
          </a:prstGeom>
          <a:solidFill>
            <a:srgbClr val="1B2A4A"/>
          </a:solidFill>
          <a:ln w="12700">
            <a:solidFill>
              <a:srgbClr val="1B2A4A"/>
            </a:solidFill>
            <a:prstDash val="solid"/>
          </a:ln>
        </p:spPr>
        <p:txBody>
          <a:bodyPr/>
          <a:lstStyle/>
          <a:p>
            <a:endParaRPr lang="en-US"/>
          </a:p>
        </p:txBody>
      </p:sp>
      <p:sp>
        <p:nvSpPr>
          <p:cNvPr id="7" name="Text 5"/>
          <p:cNvSpPr/>
          <p:nvPr/>
        </p:nvSpPr>
        <p:spPr>
          <a:xfrm>
            <a:off x="566928" y="1353312"/>
            <a:ext cx="2560320" cy="274320"/>
          </a:xfrm>
          <a:prstGeom prst="rect">
            <a:avLst/>
          </a:prstGeom>
          <a:noFill/>
          <a:ln/>
        </p:spPr>
        <p:txBody>
          <a:bodyPr wrap="square"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Immigrant Safety Act signed Feb. 5, 2026</a:t>
            </a:r>
            <a:endParaRPr lang="en-US" sz="1200" dirty="0"/>
          </a:p>
        </p:txBody>
      </p:sp>
      <p:sp>
        <p:nvSpPr>
          <p:cNvPr id="8" name="Text 6"/>
          <p:cNvSpPr/>
          <p:nvPr/>
        </p:nvSpPr>
        <p:spPr>
          <a:xfrm>
            <a:off x="566928" y="1627632"/>
            <a:ext cx="7955280" cy="384048"/>
          </a:xfrm>
          <a:prstGeom prst="rect">
            <a:avLst/>
          </a:prstGeom>
          <a:noFill/>
          <a:ln/>
        </p:spPr>
        <p:txBody>
          <a:bodyPr wrap="square" rtlCol="0" anchor="ctr"/>
          <a:lstStyle/>
          <a:p>
            <a:pPr marL="0" indent="0">
              <a:lnSpc>
                <a:spcPct val="120000"/>
              </a:lnSpc>
              <a:buNone/>
            </a:pPr>
            <a:r>
              <a:rPr lang="en-US" sz="1100" dirty="0">
                <a:solidFill>
                  <a:srgbClr val="5A6070"/>
                </a:solidFill>
                <a:latin typeface="Calibri" pitchFamily="34" charset="0"/>
                <a:ea typeface="Calibri" pitchFamily="34" charset="-122"/>
                <a:cs typeface="Calibri" pitchFamily="34" charset="-120"/>
              </a:rPr>
              <a:t>Ends NM state participation in ICE detention system. Blocks local police from being deputized by ICE. Takes effect May 20, 2026.</a:t>
            </a:r>
            <a:endParaRPr lang="en-US" sz="1100" dirty="0"/>
          </a:p>
        </p:txBody>
      </p:sp>
      <p:sp>
        <p:nvSpPr>
          <p:cNvPr id="9" name="Shape 7"/>
          <p:cNvSpPr/>
          <p:nvPr/>
        </p:nvSpPr>
        <p:spPr>
          <a:xfrm>
            <a:off x="365760" y="2185416"/>
            <a:ext cx="8321040" cy="77724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a:p>
        </p:txBody>
      </p:sp>
      <p:sp>
        <p:nvSpPr>
          <p:cNvPr id="10" name="Shape 8"/>
          <p:cNvSpPr/>
          <p:nvPr/>
        </p:nvSpPr>
        <p:spPr>
          <a:xfrm>
            <a:off x="365760" y="2185416"/>
            <a:ext cx="73152" cy="777240"/>
          </a:xfrm>
          <a:prstGeom prst="rect">
            <a:avLst/>
          </a:prstGeom>
          <a:solidFill>
            <a:srgbClr val="9B1C1C"/>
          </a:solidFill>
          <a:ln w="12700">
            <a:solidFill>
              <a:srgbClr val="9B1C1C"/>
            </a:solidFill>
            <a:prstDash val="solid"/>
          </a:ln>
        </p:spPr>
        <p:txBody>
          <a:bodyPr/>
          <a:lstStyle/>
          <a:p>
            <a:endParaRPr lang="en-US"/>
          </a:p>
        </p:txBody>
      </p:sp>
      <p:sp>
        <p:nvSpPr>
          <p:cNvPr id="11" name="Text 9"/>
          <p:cNvSpPr/>
          <p:nvPr/>
        </p:nvSpPr>
        <p:spPr>
          <a:xfrm>
            <a:off x="566928" y="2240280"/>
            <a:ext cx="2560320" cy="274320"/>
          </a:xfrm>
          <a:prstGeom prst="rect">
            <a:avLst/>
          </a:prstGeom>
          <a:noFill/>
          <a:ln/>
        </p:spPr>
        <p:txBody>
          <a:bodyPr wrap="square"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NM Legislature passed</a:t>
            </a:r>
            <a:endParaRPr lang="en-US" sz="1200" dirty="0"/>
          </a:p>
        </p:txBody>
      </p:sp>
      <p:sp>
        <p:nvSpPr>
          <p:cNvPr id="12" name="Text 10"/>
          <p:cNvSpPr/>
          <p:nvPr/>
        </p:nvSpPr>
        <p:spPr>
          <a:xfrm>
            <a:off x="566928" y="2514600"/>
            <a:ext cx="7955280" cy="384048"/>
          </a:xfrm>
          <a:prstGeom prst="rect">
            <a:avLst/>
          </a:prstGeom>
          <a:noFill/>
          <a:ln/>
        </p:spPr>
        <p:txBody>
          <a:bodyPr wrap="square" rtlCol="0" anchor="ctr"/>
          <a:lstStyle/>
          <a:p>
            <a:pPr marL="0" indent="0">
              <a:lnSpc>
                <a:spcPct val="120000"/>
              </a:lnSpc>
              <a:buNone/>
            </a:pPr>
            <a:r>
              <a:rPr lang="en-US" sz="1100" dirty="0">
                <a:solidFill>
                  <a:srgbClr val="5A6070"/>
                </a:solidFill>
                <a:latin typeface="Calibri" pitchFamily="34" charset="0"/>
                <a:ea typeface="Calibri" pitchFamily="34" charset="-122"/>
                <a:cs typeface="Calibri" pitchFamily="34" charset="-120"/>
              </a:rPr>
              <a:t>Laws prohibiting state employees from sharing immigration information with federal authorities.</a:t>
            </a:r>
            <a:endParaRPr lang="en-US" sz="1100" dirty="0"/>
          </a:p>
        </p:txBody>
      </p:sp>
      <p:sp>
        <p:nvSpPr>
          <p:cNvPr id="13" name="Shape 11"/>
          <p:cNvSpPr/>
          <p:nvPr/>
        </p:nvSpPr>
        <p:spPr>
          <a:xfrm>
            <a:off x="365760" y="3072384"/>
            <a:ext cx="8321040" cy="77724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a:p>
        </p:txBody>
      </p:sp>
      <p:sp>
        <p:nvSpPr>
          <p:cNvPr id="14" name="Shape 12"/>
          <p:cNvSpPr/>
          <p:nvPr/>
        </p:nvSpPr>
        <p:spPr>
          <a:xfrm>
            <a:off x="365760" y="3072384"/>
            <a:ext cx="73152" cy="777240"/>
          </a:xfrm>
          <a:prstGeom prst="rect">
            <a:avLst/>
          </a:prstGeom>
          <a:solidFill>
            <a:srgbClr val="1B2A4A"/>
          </a:solidFill>
          <a:ln w="12700">
            <a:solidFill>
              <a:srgbClr val="1B2A4A"/>
            </a:solidFill>
            <a:prstDash val="solid"/>
          </a:ln>
        </p:spPr>
        <p:txBody>
          <a:bodyPr/>
          <a:lstStyle/>
          <a:p>
            <a:endParaRPr lang="en-US"/>
          </a:p>
        </p:txBody>
      </p:sp>
      <p:sp>
        <p:nvSpPr>
          <p:cNvPr id="15" name="Text 13"/>
          <p:cNvSpPr/>
          <p:nvPr/>
        </p:nvSpPr>
        <p:spPr>
          <a:xfrm>
            <a:off x="566928" y="3127248"/>
            <a:ext cx="2560320" cy="274320"/>
          </a:xfrm>
          <a:prstGeom prst="rect">
            <a:avLst/>
          </a:prstGeom>
          <a:noFill/>
          <a:ln/>
        </p:spPr>
        <p:txBody>
          <a:bodyPr wrap="square"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NM Attorney General</a:t>
            </a:r>
            <a:endParaRPr lang="en-US" sz="1200" dirty="0"/>
          </a:p>
        </p:txBody>
      </p:sp>
      <p:sp>
        <p:nvSpPr>
          <p:cNvPr id="16" name="Text 14"/>
          <p:cNvSpPr/>
          <p:nvPr/>
        </p:nvSpPr>
        <p:spPr>
          <a:xfrm>
            <a:off x="566928" y="3401568"/>
            <a:ext cx="7955280" cy="384048"/>
          </a:xfrm>
          <a:prstGeom prst="rect">
            <a:avLst/>
          </a:prstGeom>
          <a:noFill/>
          <a:ln/>
        </p:spPr>
        <p:txBody>
          <a:bodyPr wrap="square" rtlCol="0" anchor="ctr"/>
          <a:lstStyle/>
          <a:p>
            <a:pPr marL="0" indent="0">
              <a:lnSpc>
                <a:spcPct val="120000"/>
              </a:lnSpc>
              <a:buNone/>
            </a:pPr>
            <a:r>
              <a:rPr lang="en-US" sz="1100" dirty="0">
                <a:solidFill>
                  <a:srgbClr val="5A6070"/>
                </a:solidFill>
                <a:latin typeface="Calibri" pitchFamily="34" charset="0"/>
                <a:ea typeface="Calibri" pitchFamily="34" charset="-122"/>
                <a:cs typeface="Calibri" pitchFamily="34" charset="-120"/>
              </a:rPr>
              <a:t>Joined multiple multi-state lawsuits against federal immigration policies — including birthright citizenship and sanctuary city crackdowns.</a:t>
            </a:r>
            <a:endParaRPr lang="en-US" sz="1100" dirty="0"/>
          </a:p>
        </p:txBody>
      </p:sp>
      <p:sp>
        <p:nvSpPr>
          <p:cNvPr id="17" name="Shape 15"/>
          <p:cNvSpPr/>
          <p:nvPr/>
        </p:nvSpPr>
        <p:spPr>
          <a:xfrm>
            <a:off x="365760" y="3959352"/>
            <a:ext cx="8321040" cy="77724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a:p>
        </p:txBody>
      </p:sp>
      <p:sp>
        <p:nvSpPr>
          <p:cNvPr id="18" name="Shape 16"/>
          <p:cNvSpPr/>
          <p:nvPr/>
        </p:nvSpPr>
        <p:spPr>
          <a:xfrm>
            <a:off x="365760" y="3959352"/>
            <a:ext cx="73152" cy="777240"/>
          </a:xfrm>
          <a:prstGeom prst="rect">
            <a:avLst/>
          </a:prstGeom>
          <a:solidFill>
            <a:srgbClr val="9B1C1C"/>
          </a:solidFill>
          <a:ln w="12700">
            <a:solidFill>
              <a:srgbClr val="9B1C1C"/>
            </a:solidFill>
            <a:prstDash val="solid"/>
          </a:ln>
        </p:spPr>
        <p:txBody>
          <a:bodyPr/>
          <a:lstStyle/>
          <a:p>
            <a:endParaRPr lang="en-US"/>
          </a:p>
        </p:txBody>
      </p:sp>
      <p:sp>
        <p:nvSpPr>
          <p:cNvPr id="19" name="Text 17"/>
          <p:cNvSpPr/>
          <p:nvPr/>
        </p:nvSpPr>
        <p:spPr>
          <a:xfrm>
            <a:off x="566928" y="4014216"/>
            <a:ext cx="2560320" cy="274320"/>
          </a:xfrm>
          <a:prstGeom prst="rect">
            <a:avLst/>
          </a:prstGeom>
          <a:noFill/>
          <a:ln/>
        </p:spPr>
        <p:txBody>
          <a:bodyPr wrap="square"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Know Your Rights workshops</a:t>
            </a:r>
            <a:endParaRPr lang="en-US" sz="1200" dirty="0"/>
          </a:p>
        </p:txBody>
      </p:sp>
      <p:sp>
        <p:nvSpPr>
          <p:cNvPr id="20" name="Text 18"/>
          <p:cNvSpPr/>
          <p:nvPr/>
        </p:nvSpPr>
        <p:spPr>
          <a:xfrm>
            <a:off x="566928" y="4288536"/>
            <a:ext cx="7955280" cy="384048"/>
          </a:xfrm>
          <a:prstGeom prst="rect">
            <a:avLst/>
          </a:prstGeom>
          <a:noFill/>
          <a:ln/>
        </p:spPr>
        <p:txBody>
          <a:bodyPr wrap="square" rtlCol="0" anchor="ctr"/>
          <a:lstStyle/>
          <a:p>
            <a:pPr marL="0" indent="0">
              <a:lnSpc>
                <a:spcPct val="120000"/>
              </a:lnSpc>
              <a:buNone/>
            </a:pPr>
            <a:r>
              <a:rPr lang="en-US" sz="1100" dirty="0">
                <a:solidFill>
                  <a:srgbClr val="5A6070"/>
                </a:solidFill>
                <a:latin typeface="Calibri" pitchFamily="34" charset="0"/>
                <a:ea typeface="Calibri" pitchFamily="34" charset="-122"/>
                <a:cs typeface="Calibri" pitchFamily="34" charset="-120"/>
              </a:rPr>
              <a:t>NM Immigrant Law Center, Somos Un Pueblo Unido, and El Centro de Igualdad y Derechos are doing exactly what we're doing tonight — across New Mexico.</a:t>
            </a:r>
            <a:endParaRPr lang="en-US" sz="1100" dirty="0"/>
          </a:p>
        </p:txBody>
      </p:sp>
      <p:sp>
        <p:nvSpPr>
          <p:cNvPr id="21" name="Shape 19"/>
          <p:cNvSpPr/>
          <p:nvPr/>
        </p:nvSpPr>
        <p:spPr>
          <a:xfrm>
            <a:off x="365760" y="4846320"/>
            <a:ext cx="8321040" cy="228600"/>
          </a:xfrm>
          <a:prstGeom prst="rect">
            <a:avLst/>
          </a:prstGeom>
          <a:solidFill>
            <a:srgbClr val="1B2A4A"/>
          </a:solidFill>
          <a:ln w="12700">
            <a:solidFill>
              <a:srgbClr val="1B2A4A"/>
            </a:solidFill>
            <a:prstDash val="solid"/>
          </a:ln>
        </p:spPr>
        <p:txBody>
          <a:bodyPr/>
          <a:lstStyle/>
          <a:p>
            <a:endParaRPr lang="en-US"/>
          </a:p>
        </p:txBody>
      </p:sp>
      <p:sp>
        <p:nvSpPr>
          <p:cNvPr id="22" name="Text 20"/>
          <p:cNvSpPr/>
          <p:nvPr/>
        </p:nvSpPr>
        <p:spPr>
          <a:xfrm>
            <a:off x="457200" y="4846320"/>
            <a:ext cx="8229600" cy="228600"/>
          </a:xfrm>
          <a:prstGeom prst="rect">
            <a:avLst/>
          </a:prstGeom>
          <a:noFill/>
          <a:ln/>
        </p:spPr>
        <p:txBody>
          <a:bodyPr wrap="square" rtlCol="0" anchor="ctr"/>
          <a:lstStyle/>
          <a:p>
            <a:pPr marL="0" indent="0">
              <a:buNone/>
            </a:pPr>
            <a:r>
              <a:rPr lang="en-US" sz="1100" b="1" i="1" dirty="0">
                <a:solidFill>
                  <a:srgbClr val="C9952A"/>
                </a:solidFill>
                <a:latin typeface="Calibri" pitchFamily="34" charset="0"/>
                <a:ea typeface="Calibri" pitchFamily="34" charset="-122"/>
                <a:cs typeface="Calibri" pitchFamily="34" charset="-120"/>
              </a:rPr>
              <a:t>This is not a border problem. This is a statewide problem. It is our problem.</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457200" y="1280160"/>
            <a:ext cx="8229600" cy="1188720"/>
          </a:xfrm>
          <a:prstGeom prst="rect">
            <a:avLst/>
          </a:prstGeom>
          <a:noFill/>
          <a:ln/>
        </p:spPr>
        <p:txBody>
          <a:bodyPr wrap="square" rtlCol="0" anchor="ctr"/>
          <a:lstStyle/>
          <a:p>
            <a:pPr marL="0" indent="0" algn="ctr">
              <a:buNone/>
            </a:pPr>
            <a:r>
              <a:rPr lang="en-US" sz="4000" b="1" dirty="0">
                <a:solidFill>
                  <a:srgbClr val="FFFFFF"/>
                </a:solidFill>
                <a:latin typeface="Georgia" pitchFamily="34" charset="0"/>
                <a:ea typeface="Georgia" pitchFamily="34" charset="-122"/>
                <a:cs typeface="Georgia" pitchFamily="34" charset="-120"/>
              </a:rPr>
              <a:t>Know Your Rights</a:t>
            </a:r>
            <a:endParaRPr lang="en-US" sz="4000" dirty="0"/>
          </a:p>
        </p:txBody>
      </p:sp>
      <p:sp>
        <p:nvSpPr>
          <p:cNvPr id="3" name="Shape 1"/>
          <p:cNvSpPr/>
          <p:nvPr/>
        </p:nvSpPr>
        <p:spPr>
          <a:xfrm>
            <a:off x="2926080" y="2606040"/>
            <a:ext cx="3291840" cy="64008"/>
          </a:xfrm>
          <a:prstGeom prst="rect">
            <a:avLst/>
          </a:prstGeom>
          <a:solidFill>
            <a:srgbClr val="9B1C1C"/>
          </a:solidFill>
          <a:ln w="12700">
            <a:solidFill>
              <a:srgbClr val="9B1C1C"/>
            </a:solidFill>
            <a:prstDash val="solid"/>
          </a:ln>
        </p:spPr>
        <p:txBody>
          <a:bodyPr/>
          <a:lstStyle/>
          <a:p>
            <a:endParaRPr lang="en-US"/>
          </a:p>
        </p:txBody>
      </p:sp>
      <p:sp>
        <p:nvSpPr>
          <p:cNvPr id="4" name="Text 2"/>
          <p:cNvSpPr/>
          <p:nvPr/>
        </p:nvSpPr>
        <p:spPr>
          <a:xfrm>
            <a:off x="914400" y="2788920"/>
            <a:ext cx="7315200" cy="777240"/>
          </a:xfrm>
          <a:prstGeom prst="rect">
            <a:avLst/>
          </a:prstGeom>
          <a:noFill/>
          <a:ln/>
        </p:spPr>
        <p:txBody>
          <a:bodyPr wrap="square" rtlCol="0" anchor="ctr"/>
          <a:lstStyle/>
          <a:p>
            <a:pPr marL="0" indent="0" algn="ctr">
              <a:buNone/>
            </a:pPr>
            <a:r>
              <a:rPr lang="en-US" sz="1600" i="1" dirty="0">
                <a:solidFill>
                  <a:srgbClr val="D4D8E2"/>
                </a:solidFill>
                <a:latin typeface="Calibri" pitchFamily="34" charset="0"/>
                <a:ea typeface="Calibri" pitchFamily="34" charset="-122"/>
                <a:cs typeface="Calibri" pitchFamily="34" charset="-120"/>
              </a:rPr>
              <a:t>Constitutional protections that belong to every person on U.S. soil — regardless of status</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457200" y="457200"/>
            <a:ext cx="8229600" cy="3931920"/>
          </a:xfrm>
          <a:prstGeom prst="rect">
            <a:avLst/>
          </a:prstGeom>
          <a:solidFill>
            <a:srgbClr val="22304E"/>
          </a:solidFill>
          <a:ln/>
          <a:effectLst>
            <a:outerShdw blurRad="127000" dist="50800" dir="8100000" algn="bl" rotWithShape="0">
              <a:srgbClr val="000000">
                <a:alpha val="18000"/>
              </a:srgbClr>
            </a:outerShdw>
          </a:effectLst>
        </p:spPr>
        <p:txBody>
          <a:bodyPr/>
          <a:lstStyle/>
          <a:p>
            <a:endParaRPr lang="en-US"/>
          </a:p>
        </p:txBody>
      </p:sp>
      <p:sp>
        <p:nvSpPr>
          <p:cNvPr id="3" name="Text 1"/>
          <p:cNvSpPr/>
          <p:nvPr/>
        </p:nvSpPr>
        <p:spPr>
          <a:xfrm>
            <a:off x="685800" y="777240"/>
            <a:ext cx="7772400" cy="822960"/>
          </a:xfrm>
          <a:prstGeom prst="rect">
            <a:avLst/>
          </a:prstGeom>
          <a:noFill/>
          <a:ln/>
        </p:spPr>
        <p:txBody>
          <a:bodyPr wrap="square" rtlCol="0" anchor="ctr"/>
          <a:lstStyle/>
          <a:p>
            <a:pPr marL="0" indent="0" algn="ctr">
              <a:buNone/>
            </a:pPr>
            <a:r>
              <a:rPr lang="en-US" sz="2000" dirty="0">
                <a:solidFill>
                  <a:srgbClr val="D4D8E2"/>
                </a:solidFill>
                <a:latin typeface="Georgia" pitchFamily="34" charset="0"/>
                <a:ea typeface="Georgia" pitchFamily="34" charset="-122"/>
                <a:cs typeface="Georgia" pitchFamily="34" charset="-120"/>
              </a:rPr>
              <a:t>Every person within the United States holds basic constitutional rights —</a:t>
            </a:r>
            <a:endParaRPr lang="en-US" sz="2000" dirty="0"/>
          </a:p>
        </p:txBody>
      </p:sp>
      <p:sp>
        <p:nvSpPr>
          <p:cNvPr id="4" name="Text 2"/>
          <p:cNvSpPr/>
          <p:nvPr/>
        </p:nvSpPr>
        <p:spPr>
          <a:xfrm>
            <a:off x="685800" y="1572768"/>
            <a:ext cx="7772400" cy="685800"/>
          </a:xfrm>
          <a:prstGeom prst="rect">
            <a:avLst/>
          </a:prstGeom>
          <a:noFill/>
          <a:ln/>
        </p:spPr>
        <p:txBody>
          <a:bodyPr wrap="square" rtlCol="0" anchor="ctr"/>
          <a:lstStyle/>
          <a:p>
            <a:pPr marL="0" indent="0" algn="ctr">
              <a:buNone/>
            </a:pPr>
            <a:r>
              <a:rPr lang="en-US" sz="2600" b="1" dirty="0">
                <a:solidFill>
                  <a:srgbClr val="C9952A"/>
                </a:solidFill>
                <a:latin typeface="Georgia" pitchFamily="34" charset="0"/>
                <a:ea typeface="Georgia" pitchFamily="34" charset="-122"/>
                <a:cs typeface="Georgia" pitchFamily="34" charset="-120"/>
              </a:rPr>
              <a:t>regardless of immigration status.</a:t>
            </a:r>
            <a:endParaRPr lang="en-US" sz="2600" dirty="0"/>
          </a:p>
        </p:txBody>
      </p:sp>
      <p:sp>
        <p:nvSpPr>
          <p:cNvPr id="5" name="Shape 3"/>
          <p:cNvSpPr/>
          <p:nvPr/>
        </p:nvSpPr>
        <p:spPr>
          <a:xfrm>
            <a:off x="2743200" y="2377440"/>
            <a:ext cx="3657600" cy="54864"/>
          </a:xfrm>
          <a:prstGeom prst="rect">
            <a:avLst/>
          </a:prstGeom>
          <a:solidFill>
            <a:srgbClr val="9B1C1C"/>
          </a:solidFill>
          <a:ln w="12700">
            <a:solidFill>
              <a:srgbClr val="9B1C1C"/>
            </a:solidFill>
            <a:prstDash val="solid"/>
          </a:ln>
        </p:spPr>
        <p:txBody>
          <a:bodyPr/>
          <a:lstStyle/>
          <a:p>
            <a:endParaRPr lang="en-US"/>
          </a:p>
        </p:txBody>
      </p:sp>
      <p:sp>
        <p:nvSpPr>
          <p:cNvPr id="6" name="Text 4"/>
          <p:cNvSpPr/>
          <p:nvPr/>
        </p:nvSpPr>
        <p:spPr>
          <a:xfrm>
            <a:off x="685800" y="2560320"/>
            <a:ext cx="7772400" cy="914400"/>
          </a:xfrm>
          <a:prstGeom prst="rect">
            <a:avLst/>
          </a:prstGeom>
          <a:noFill/>
          <a:ln/>
        </p:spPr>
        <p:txBody>
          <a:bodyPr wrap="square" rtlCol="0" anchor="ctr"/>
          <a:lstStyle/>
          <a:p>
            <a:pPr marL="0" indent="0" algn="ctr">
              <a:buNone/>
            </a:pPr>
            <a:r>
              <a:rPr lang="en-US" sz="1800" i="1" dirty="0">
                <a:solidFill>
                  <a:srgbClr val="FFFFFF"/>
                </a:solidFill>
                <a:latin typeface="Calibri" pitchFamily="34" charset="0"/>
                <a:ea typeface="Calibri" pitchFamily="34" charset="-122"/>
                <a:cs typeface="Calibri" pitchFamily="34" charset="-120"/>
              </a:rPr>
              <a:t>That is not an opinion.</a:t>
            </a:r>
            <a:endParaRPr lang="en-US" sz="1800" dirty="0"/>
          </a:p>
          <a:p>
            <a:pPr marL="0" indent="0" algn="ctr">
              <a:buNone/>
            </a:pPr>
            <a:r>
              <a:rPr lang="en-US" sz="1800" i="1" dirty="0">
                <a:solidFill>
                  <a:srgbClr val="FFFFFF"/>
                </a:solidFill>
                <a:latin typeface="Calibri" pitchFamily="34" charset="0"/>
                <a:ea typeface="Calibri" pitchFamily="34" charset="-122"/>
                <a:cs typeface="Calibri" pitchFamily="34" charset="-120"/>
              </a:rPr>
              <a:t>It is constitutional law.</a:t>
            </a:r>
            <a:endParaRPr lang="en-US" sz="1800" dirty="0"/>
          </a:p>
        </p:txBody>
      </p:sp>
      <p:sp>
        <p:nvSpPr>
          <p:cNvPr id="7" name="Text 5"/>
          <p:cNvSpPr/>
          <p:nvPr/>
        </p:nvSpPr>
        <p:spPr>
          <a:xfrm>
            <a:off x="685800" y="3566160"/>
            <a:ext cx="7772400" cy="594360"/>
          </a:xfrm>
          <a:prstGeom prst="rect">
            <a:avLst/>
          </a:prstGeom>
          <a:noFill/>
          <a:ln/>
        </p:spPr>
        <p:txBody>
          <a:bodyPr wrap="square" rtlCol="0" anchor="ctr"/>
          <a:lstStyle/>
          <a:p>
            <a:pPr marL="0" indent="0" algn="ctr">
              <a:buNone/>
            </a:pPr>
            <a:r>
              <a:rPr lang="en-US" sz="1400" dirty="0">
                <a:solidFill>
                  <a:srgbClr val="D4D8E2"/>
                </a:solidFill>
                <a:latin typeface="Calibri" pitchFamily="34" charset="0"/>
                <a:ea typeface="Calibri" pitchFamily="34" charset="-122"/>
                <a:cs typeface="Calibri" pitchFamily="34" charset="-120"/>
              </a:rPr>
              <a:t>Knowing these rights is the difference between protection and vulnerability.</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182880"/>
            <a:ext cx="8321040" cy="594360"/>
          </a:xfrm>
          <a:prstGeom prst="rect">
            <a:avLst/>
          </a:prstGeom>
          <a:noFill/>
          <a:ln/>
        </p:spPr>
        <p:txBody>
          <a:bodyPr wrap="square" rtlCol="0" anchor="ctr"/>
          <a:lstStyle/>
          <a:p>
            <a:pPr marL="0" indent="0">
              <a:buNone/>
            </a:pPr>
            <a:r>
              <a:rPr lang="en-US" sz="2800" b="1" dirty="0">
                <a:solidFill>
                  <a:srgbClr val="1B2A4A"/>
                </a:solidFill>
                <a:latin typeface="Georgia" pitchFamily="34" charset="0"/>
                <a:ea typeface="Georgia" pitchFamily="34" charset="-122"/>
                <a:cs typeface="Georgia" pitchFamily="34" charset="-120"/>
              </a:rPr>
              <a:t>The Amendments That Matter</a:t>
            </a:r>
            <a:endParaRPr lang="en-US" sz="2800" dirty="0"/>
          </a:p>
        </p:txBody>
      </p:sp>
      <p:sp>
        <p:nvSpPr>
          <p:cNvPr id="4" name="Shape 2"/>
          <p:cNvSpPr/>
          <p:nvPr/>
        </p:nvSpPr>
        <p:spPr>
          <a:xfrm>
            <a:off x="365760" y="960120"/>
            <a:ext cx="2743200" cy="397764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a:p>
        </p:txBody>
      </p:sp>
      <p:sp>
        <p:nvSpPr>
          <p:cNvPr id="5" name="Shape 3"/>
          <p:cNvSpPr/>
          <p:nvPr/>
        </p:nvSpPr>
        <p:spPr>
          <a:xfrm>
            <a:off x="365760" y="960120"/>
            <a:ext cx="2743200" cy="502920"/>
          </a:xfrm>
          <a:prstGeom prst="rect">
            <a:avLst/>
          </a:prstGeom>
          <a:solidFill>
            <a:srgbClr val="1B2A4A"/>
          </a:solidFill>
          <a:ln w="12700">
            <a:solidFill>
              <a:srgbClr val="1B2A4A"/>
            </a:solidFill>
            <a:prstDash val="solid"/>
          </a:ln>
        </p:spPr>
        <p:txBody>
          <a:bodyPr/>
          <a:lstStyle/>
          <a:p>
            <a:endParaRPr lang="en-US"/>
          </a:p>
        </p:txBody>
      </p:sp>
      <p:sp>
        <p:nvSpPr>
          <p:cNvPr id="6" name="Text 4"/>
          <p:cNvSpPr/>
          <p:nvPr/>
        </p:nvSpPr>
        <p:spPr>
          <a:xfrm>
            <a:off x="457200" y="960120"/>
            <a:ext cx="2560320" cy="256032"/>
          </a:xfrm>
          <a:prstGeom prst="rect">
            <a:avLst/>
          </a:prstGeom>
          <a:noFill/>
          <a:ln/>
        </p:spPr>
        <p:txBody>
          <a:bodyPr wrap="square" rtlCol="0" anchor="ctr"/>
          <a:lstStyle/>
          <a:p>
            <a:pPr marL="0" indent="0">
              <a:buNone/>
            </a:pPr>
            <a:r>
              <a:rPr lang="en-US" sz="1100" b="1" kern="0" spc="200" dirty="0">
                <a:solidFill>
                  <a:srgbClr val="FFFFFF"/>
                </a:solidFill>
                <a:latin typeface="Calibri" pitchFamily="34" charset="0"/>
                <a:ea typeface="Calibri" pitchFamily="34" charset="-122"/>
                <a:cs typeface="Calibri" pitchFamily="34" charset="-120"/>
              </a:rPr>
              <a:t>4th Amendment</a:t>
            </a:r>
            <a:endParaRPr lang="en-US" sz="1100" dirty="0"/>
          </a:p>
        </p:txBody>
      </p:sp>
      <p:sp>
        <p:nvSpPr>
          <p:cNvPr id="7" name="Text 5"/>
          <p:cNvSpPr/>
          <p:nvPr/>
        </p:nvSpPr>
        <p:spPr>
          <a:xfrm>
            <a:off x="457200" y="1188720"/>
            <a:ext cx="2560320" cy="256032"/>
          </a:xfrm>
          <a:prstGeom prst="rect">
            <a:avLst/>
          </a:prstGeom>
          <a:noFill/>
          <a:ln/>
        </p:spPr>
        <p:txBody>
          <a:bodyPr wrap="square" rtlCol="0" anchor="ctr"/>
          <a:lstStyle/>
          <a:p>
            <a:pPr marL="0" indent="0">
              <a:buNone/>
            </a:pPr>
            <a:r>
              <a:rPr lang="en-US" sz="1100" i="1" dirty="0">
                <a:solidFill>
                  <a:srgbClr val="FFFFFF"/>
                </a:solidFill>
                <a:latin typeface="Calibri" pitchFamily="34" charset="0"/>
                <a:ea typeface="Calibri" pitchFamily="34" charset="-122"/>
                <a:cs typeface="Calibri" pitchFamily="34" charset="-120"/>
              </a:rPr>
              <a:t>No Unreasonable Searches</a:t>
            </a:r>
            <a:endParaRPr lang="en-US" sz="1100" dirty="0"/>
          </a:p>
        </p:txBody>
      </p:sp>
      <p:sp>
        <p:nvSpPr>
          <p:cNvPr id="8" name="Text 6"/>
          <p:cNvSpPr/>
          <p:nvPr/>
        </p:nvSpPr>
        <p:spPr>
          <a:xfrm>
            <a:off x="475488" y="1572768"/>
            <a:ext cx="2514600" cy="914400"/>
          </a:xfrm>
          <a:prstGeom prst="rect">
            <a:avLst/>
          </a:prstGeom>
          <a:noFill/>
          <a:ln/>
        </p:spPr>
        <p:txBody>
          <a:bodyPr wrap="square" rtlCol="0" anchor="ctr"/>
          <a:lstStyle/>
          <a:p>
            <a:pPr marL="0" indent="0">
              <a:lnSpc>
                <a:spcPct val="125000"/>
              </a:lnSpc>
              <a:buNone/>
            </a:pPr>
            <a:r>
              <a:rPr lang="en-US" sz="1150" b="1" dirty="0">
                <a:solidFill>
                  <a:srgbClr val="1B2A4A"/>
                </a:solidFill>
                <a:latin typeface="Calibri" pitchFamily="34" charset="0"/>
                <a:ea typeface="Calibri" pitchFamily="34" charset="-122"/>
                <a:cs typeface="Calibri" pitchFamily="34" charset="-120"/>
              </a:rPr>
              <a:t>›  </a:t>
            </a:r>
            <a:r>
              <a:rPr lang="en-US" sz="1150" dirty="0">
                <a:solidFill>
                  <a:srgbClr val="2C3A52"/>
                </a:solidFill>
                <a:latin typeface="Calibri" pitchFamily="34" charset="0"/>
                <a:ea typeface="Calibri" pitchFamily="34" charset="-122"/>
                <a:cs typeface="Calibri" pitchFamily="34" charset="-120"/>
              </a:rPr>
              <a:t>ICE cannot enter your home without permission or a judicial warrant</a:t>
            </a:r>
            <a:endParaRPr lang="en-US" sz="1150" dirty="0"/>
          </a:p>
        </p:txBody>
      </p:sp>
      <p:sp>
        <p:nvSpPr>
          <p:cNvPr id="9" name="Text 7"/>
          <p:cNvSpPr/>
          <p:nvPr/>
        </p:nvSpPr>
        <p:spPr>
          <a:xfrm>
            <a:off x="475488" y="2596896"/>
            <a:ext cx="2514600" cy="914400"/>
          </a:xfrm>
          <a:prstGeom prst="rect">
            <a:avLst/>
          </a:prstGeom>
          <a:noFill/>
          <a:ln/>
        </p:spPr>
        <p:txBody>
          <a:bodyPr wrap="square" rtlCol="0" anchor="ctr"/>
          <a:lstStyle/>
          <a:p>
            <a:pPr marL="0" indent="0">
              <a:lnSpc>
                <a:spcPct val="125000"/>
              </a:lnSpc>
              <a:buNone/>
            </a:pPr>
            <a:r>
              <a:rPr lang="en-US" sz="1150" b="1" dirty="0">
                <a:solidFill>
                  <a:srgbClr val="1B2A4A"/>
                </a:solidFill>
                <a:latin typeface="Calibri" pitchFamily="34" charset="0"/>
                <a:ea typeface="Calibri" pitchFamily="34" charset="-122"/>
                <a:cs typeface="Calibri" pitchFamily="34" charset="-120"/>
              </a:rPr>
              <a:t>›  </a:t>
            </a:r>
            <a:r>
              <a:rPr lang="en-US" sz="1150" dirty="0">
                <a:solidFill>
                  <a:srgbClr val="2C3A52"/>
                </a:solidFill>
                <a:latin typeface="Calibri" pitchFamily="34" charset="0"/>
                <a:ea typeface="Calibri" pitchFamily="34" charset="-122"/>
                <a:cs typeface="Calibri" pitchFamily="34" charset="-120"/>
              </a:rPr>
              <a:t>Being in a public space does NOT give ICE permission to stop or arrest anyone</a:t>
            </a:r>
            <a:endParaRPr lang="en-US" sz="1150" dirty="0"/>
          </a:p>
        </p:txBody>
      </p:sp>
      <p:sp>
        <p:nvSpPr>
          <p:cNvPr id="10" name="Text 8"/>
          <p:cNvSpPr/>
          <p:nvPr/>
        </p:nvSpPr>
        <p:spPr>
          <a:xfrm>
            <a:off x="475488" y="3621024"/>
            <a:ext cx="2514600" cy="914400"/>
          </a:xfrm>
          <a:prstGeom prst="rect">
            <a:avLst/>
          </a:prstGeom>
          <a:noFill/>
          <a:ln/>
        </p:spPr>
        <p:txBody>
          <a:bodyPr wrap="square" rtlCol="0" anchor="ctr"/>
          <a:lstStyle/>
          <a:p>
            <a:pPr marL="0" indent="0">
              <a:lnSpc>
                <a:spcPct val="125000"/>
              </a:lnSpc>
              <a:buNone/>
            </a:pPr>
            <a:r>
              <a:rPr lang="en-US" sz="1150" b="1" dirty="0">
                <a:solidFill>
                  <a:srgbClr val="1B2A4A"/>
                </a:solidFill>
                <a:latin typeface="Calibri" pitchFamily="34" charset="0"/>
                <a:ea typeface="Calibri" pitchFamily="34" charset="-122"/>
                <a:cs typeface="Calibri" pitchFamily="34" charset="-120"/>
              </a:rPr>
              <a:t>›  </a:t>
            </a:r>
            <a:r>
              <a:rPr lang="en-US" sz="1150" dirty="0">
                <a:solidFill>
                  <a:srgbClr val="2C3A52"/>
                </a:solidFill>
                <a:latin typeface="Calibri" pitchFamily="34" charset="0"/>
                <a:ea typeface="Calibri" pitchFamily="34" charset="-122"/>
                <a:cs typeface="Calibri" pitchFamily="34" charset="-120"/>
              </a:rPr>
              <a:t>ICE virtually never carries a judicial warrant — do not give them permission</a:t>
            </a:r>
            <a:endParaRPr lang="en-US" sz="1150" dirty="0"/>
          </a:p>
        </p:txBody>
      </p:sp>
      <p:sp>
        <p:nvSpPr>
          <p:cNvPr id="11" name="Shape 9"/>
          <p:cNvSpPr/>
          <p:nvPr/>
        </p:nvSpPr>
        <p:spPr>
          <a:xfrm>
            <a:off x="3291840" y="960120"/>
            <a:ext cx="2743200" cy="397764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a:p>
        </p:txBody>
      </p:sp>
      <p:sp>
        <p:nvSpPr>
          <p:cNvPr id="12" name="Shape 10"/>
          <p:cNvSpPr/>
          <p:nvPr/>
        </p:nvSpPr>
        <p:spPr>
          <a:xfrm>
            <a:off x="3291840" y="960120"/>
            <a:ext cx="2743200" cy="502920"/>
          </a:xfrm>
          <a:prstGeom prst="rect">
            <a:avLst/>
          </a:prstGeom>
          <a:solidFill>
            <a:srgbClr val="9B1C1C"/>
          </a:solidFill>
          <a:ln w="12700">
            <a:solidFill>
              <a:srgbClr val="9B1C1C"/>
            </a:solidFill>
            <a:prstDash val="solid"/>
          </a:ln>
        </p:spPr>
        <p:txBody>
          <a:bodyPr/>
          <a:lstStyle/>
          <a:p>
            <a:endParaRPr lang="en-US"/>
          </a:p>
        </p:txBody>
      </p:sp>
      <p:sp>
        <p:nvSpPr>
          <p:cNvPr id="13" name="Text 11"/>
          <p:cNvSpPr/>
          <p:nvPr/>
        </p:nvSpPr>
        <p:spPr>
          <a:xfrm>
            <a:off x="3383280" y="960120"/>
            <a:ext cx="2560320" cy="256032"/>
          </a:xfrm>
          <a:prstGeom prst="rect">
            <a:avLst/>
          </a:prstGeom>
          <a:noFill/>
          <a:ln/>
        </p:spPr>
        <p:txBody>
          <a:bodyPr wrap="square" rtlCol="0" anchor="ctr"/>
          <a:lstStyle/>
          <a:p>
            <a:pPr marL="0" indent="0">
              <a:buNone/>
            </a:pPr>
            <a:r>
              <a:rPr lang="en-US" sz="1100" b="1" kern="0" spc="200" dirty="0">
                <a:solidFill>
                  <a:srgbClr val="FFFFFF"/>
                </a:solidFill>
                <a:latin typeface="Calibri" pitchFamily="34" charset="0"/>
                <a:ea typeface="Calibri" pitchFamily="34" charset="-122"/>
                <a:cs typeface="Calibri" pitchFamily="34" charset="-120"/>
              </a:rPr>
              <a:t>5th Amendment</a:t>
            </a:r>
            <a:endParaRPr lang="en-US" sz="1100" dirty="0"/>
          </a:p>
        </p:txBody>
      </p:sp>
      <p:sp>
        <p:nvSpPr>
          <p:cNvPr id="14" name="Text 12"/>
          <p:cNvSpPr/>
          <p:nvPr/>
        </p:nvSpPr>
        <p:spPr>
          <a:xfrm>
            <a:off x="3383280" y="1188720"/>
            <a:ext cx="2560320" cy="256032"/>
          </a:xfrm>
          <a:prstGeom prst="rect">
            <a:avLst/>
          </a:prstGeom>
          <a:noFill/>
          <a:ln/>
        </p:spPr>
        <p:txBody>
          <a:bodyPr wrap="square" rtlCol="0" anchor="ctr"/>
          <a:lstStyle/>
          <a:p>
            <a:pPr marL="0" indent="0">
              <a:buNone/>
            </a:pPr>
            <a:r>
              <a:rPr lang="en-US" sz="1100" i="1" dirty="0">
                <a:solidFill>
                  <a:srgbClr val="FFFFFF"/>
                </a:solidFill>
                <a:latin typeface="Calibri" pitchFamily="34" charset="0"/>
                <a:ea typeface="Calibri" pitchFamily="34" charset="-122"/>
                <a:cs typeface="Calibri" pitchFamily="34" charset="-120"/>
              </a:rPr>
              <a:t>Right to Remain Silent</a:t>
            </a:r>
            <a:endParaRPr lang="en-US" sz="1100" dirty="0"/>
          </a:p>
        </p:txBody>
      </p:sp>
      <p:sp>
        <p:nvSpPr>
          <p:cNvPr id="15" name="Text 13"/>
          <p:cNvSpPr/>
          <p:nvPr/>
        </p:nvSpPr>
        <p:spPr>
          <a:xfrm>
            <a:off x="3401568" y="1572768"/>
            <a:ext cx="2514600" cy="914400"/>
          </a:xfrm>
          <a:prstGeom prst="rect">
            <a:avLst/>
          </a:prstGeom>
          <a:noFill/>
          <a:ln/>
        </p:spPr>
        <p:txBody>
          <a:bodyPr wrap="square" rtlCol="0" anchor="ctr"/>
          <a:lstStyle/>
          <a:p>
            <a:pPr marL="0" indent="0">
              <a:lnSpc>
                <a:spcPct val="125000"/>
              </a:lnSpc>
              <a:buNone/>
            </a:pPr>
            <a:r>
              <a:rPr lang="en-US" sz="1150" b="1" dirty="0">
                <a:solidFill>
                  <a:srgbClr val="9B1C1C"/>
                </a:solidFill>
                <a:latin typeface="Calibri" pitchFamily="34" charset="0"/>
                <a:ea typeface="Calibri" pitchFamily="34" charset="-122"/>
                <a:cs typeface="Calibri" pitchFamily="34" charset="-120"/>
              </a:rPr>
              <a:t>›  </a:t>
            </a:r>
            <a:r>
              <a:rPr lang="en-US" sz="1150" dirty="0">
                <a:solidFill>
                  <a:srgbClr val="2C3A52"/>
                </a:solidFill>
                <a:latin typeface="Calibri" pitchFamily="34" charset="0"/>
                <a:ea typeface="Calibri" pitchFamily="34" charset="-122"/>
                <a:cs typeface="Calibri" pitchFamily="34" charset="-120"/>
              </a:rPr>
              <a:t>No one must answer questions about birthplace, origin, or immigration status</a:t>
            </a:r>
            <a:endParaRPr lang="en-US" sz="1150" dirty="0"/>
          </a:p>
        </p:txBody>
      </p:sp>
      <p:sp>
        <p:nvSpPr>
          <p:cNvPr id="16" name="Text 14"/>
          <p:cNvSpPr/>
          <p:nvPr/>
        </p:nvSpPr>
        <p:spPr>
          <a:xfrm>
            <a:off x="3401568" y="2596896"/>
            <a:ext cx="2514600" cy="914400"/>
          </a:xfrm>
          <a:prstGeom prst="rect">
            <a:avLst/>
          </a:prstGeom>
          <a:noFill/>
          <a:ln/>
        </p:spPr>
        <p:txBody>
          <a:bodyPr wrap="square" rtlCol="0" anchor="ctr"/>
          <a:lstStyle/>
          <a:p>
            <a:pPr marL="0" indent="0">
              <a:lnSpc>
                <a:spcPct val="125000"/>
              </a:lnSpc>
              <a:buNone/>
            </a:pPr>
            <a:r>
              <a:rPr lang="en-US" sz="1150" b="1" dirty="0">
                <a:solidFill>
                  <a:srgbClr val="9B1C1C"/>
                </a:solidFill>
                <a:latin typeface="Calibri" pitchFamily="34" charset="0"/>
                <a:ea typeface="Calibri" pitchFamily="34" charset="-122"/>
                <a:cs typeface="Calibri" pitchFamily="34" charset="-120"/>
              </a:rPr>
              <a:t>›  </a:t>
            </a:r>
            <a:r>
              <a:rPr lang="en-US" sz="1150" dirty="0">
                <a:solidFill>
                  <a:srgbClr val="2C3A52"/>
                </a:solidFill>
                <a:latin typeface="Calibri" pitchFamily="34" charset="0"/>
                <a:ea typeface="Calibri" pitchFamily="34" charset="-122"/>
                <a:cs typeface="Calibri" pitchFamily="34" charset="-120"/>
              </a:rPr>
              <a:t>You can refuse to sign or hand over documents</a:t>
            </a:r>
            <a:endParaRPr lang="en-US" sz="1150" dirty="0"/>
          </a:p>
        </p:txBody>
      </p:sp>
      <p:sp>
        <p:nvSpPr>
          <p:cNvPr id="17" name="Text 15"/>
          <p:cNvSpPr/>
          <p:nvPr/>
        </p:nvSpPr>
        <p:spPr>
          <a:xfrm>
            <a:off x="3401568" y="3621024"/>
            <a:ext cx="2514600" cy="914400"/>
          </a:xfrm>
          <a:prstGeom prst="rect">
            <a:avLst/>
          </a:prstGeom>
          <a:noFill/>
          <a:ln/>
        </p:spPr>
        <p:txBody>
          <a:bodyPr wrap="square" rtlCol="0" anchor="ctr"/>
          <a:lstStyle/>
          <a:p>
            <a:pPr marL="0" indent="0">
              <a:lnSpc>
                <a:spcPct val="125000"/>
              </a:lnSpc>
              <a:buNone/>
            </a:pPr>
            <a:r>
              <a:rPr lang="en-US" sz="1150" b="1" dirty="0">
                <a:solidFill>
                  <a:srgbClr val="9B1C1C"/>
                </a:solidFill>
                <a:latin typeface="Calibri" pitchFamily="34" charset="0"/>
                <a:ea typeface="Calibri" pitchFamily="34" charset="-122"/>
                <a:cs typeface="Calibri" pitchFamily="34" charset="-120"/>
              </a:rPr>
              <a:t>›  </a:t>
            </a:r>
            <a:r>
              <a:rPr lang="en-US" sz="1150" dirty="0">
                <a:solidFill>
                  <a:srgbClr val="2C3A52"/>
                </a:solidFill>
                <a:latin typeface="Calibri" pitchFamily="34" charset="0"/>
                <a:ea typeface="Calibri" pitchFamily="34" charset="-122"/>
                <a:cs typeface="Calibri" pitchFamily="34" charset="-120"/>
              </a:rPr>
              <a:t>The phrase to know: "I assert my right to remain silent"</a:t>
            </a:r>
            <a:endParaRPr lang="en-US" sz="1150" dirty="0"/>
          </a:p>
        </p:txBody>
      </p:sp>
      <p:sp>
        <p:nvSpPr>
          <p:cNvPr id="18" name="Shape 16"/>
          <p:cNvSpPr/>
          <p:nvPr/>
        </p:nvSpPr>
        <p:spPr>
          <a:xfrm>
            <a:off x="6217920" y="960120"/>
            <a:ext cx="2743200" cy="397764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a:p>
        </p:txBody>
      </p:sp>
      <p:sp>
        <p:nvSpPr>
          <p:cNvPr id="19" name="Shape 17"/>
          <p:cNvSpPr/>
          <p:nvPr/>
        </p:nvSpPr>
        <p:spPr>
          <a:xfrm>
            <a:off x="6217920" y="960120"/>
            <a:ext cx="2743200" cy="502920"/>
          </a:xfrm>
          <a:prstGeom prst="rect">
            <a:avLst/>
          </a:prstGeom>
          <a:solidFill>
            <a:srgbClr val="2C5282"/>
          </a:solidFill>
          <a:ln w="12700">
            <a:solidFill>
              <a:srgbClr val="2C5282"/>
            </a:solidFill>
            <a:prstDash val="solid"/>
          </a:ln>
        </p:spPr>
        <p:txBody>
          <a:bodyPr/>
          <a:lstStyle/>
          <a:p>
            <a:endParaRPr lang="en-US"/>
          </a:p>
        </p:txBody>
      </p:sp>
      <p:sp>
        <p:nvSpPr>
          <p:cNvPr id="20" name="Text 18"/>
          <p:cNvSpPr/>
          <p:nvPr/>
        </p:nvSpPr>
        <p:spPr>
          <a:xfrm>
            <a:off x="6309360" y="960120"/>
            <a:ext cx="2560320" cy="256032"/>
          </a:xfrm>
          <a:prstGeom prst="rect">
            <a:avLst/>
          </a:prstGeom>
          <a:noFill/>
          <a:ln/>
        </p:spPr>
        <p:txBody>
          <a:bodyPr wrap="square" rtlCol="0" anchor="ctr"/>
          <a:lstStyle/>
          <a:p>
            <a:pPr marL="0" indent="0">
              <a:buNone/>
            </a:pPr>
            <a:r>
              <a:rPr lang="en-US" sz="1100" b="1" kern="0" spc="200" dirty="0">
                <a:solidFill>
                  <a:srgbClr val="FFFFFF"/>
                </a:solidFill>
                <a:latin typeface="Calibri" pitchFamily="34" charset="0"/>
                <a:ea typeface="Calibri" pitchFamily="34" charset="-122"/>
                <a:cs typeface="Calibri" pitchFamily="34" charset="-120"/>
              </a:rPr>
              <a:t>6th Amendment</a:t>
            </a:r>
            <a:endParaRPr lang="en-US" sz="1100" dirty="0"/>
          </a:p>
        </p:txBody>
      </p:sp>
      <p:sp>
        <p:nvSpPr>
          <p:cNvPr id="21" name="Text 19"/>
          <p:cNvSpPr/>
          <p:nvPr/>
        </p:nvSpPr>
        <p:spPr>
          <a:xfrm>
            <a:off x="6309360" y="1188720"/>
            <a:ext cx="2560320" cy="256032"/>
          </a:xfrm>
          <a:prstGeom prst="rect">
            <a:avLst/>
          </a:prstGeom>
          <a:noFill/>
          <a:ln/>
        </p:spPr>
        <p:txBody>
          <a:bodyPr wrap="square" rtlCol="0" anchor="ctr"/>
          <a:lstStyle/>
          <a:p>
            <a:pPr marL="0" indent="0">
              <a:buNone/>
            </a:pPr>
            <a:r>
              <a:rPr lang="en-US" sz="1100" i="1" dirty="0">
                <a:solidFill>
                  <a:srgbClr val="FFFFFF"/>
                </a:solidFill>
                <a:latin typeface="Calibri" pitchFamily="34" charset="0"/>
                <a:ea typeface="Calibri" pitchFamily="34" charset="-122"/>
                <a:cs typeface="Calibri" pitchFamily="34" charset="-120"/>
              </a:rPr>
              <a:t>Right to Counsel</a:t>
            </a:r>
            <a:endParaRPr lang="en-US" sz="1100" dirty="0"/>
          </a:p>
        </p:txBody>
      </p:sp>
      <p:sp>
        <p:nvSpPr>
          <p:cNvPr id="22" name="Text 20"/>
          <p:cNvSpPr/>
          <p:nvPr/>
        </p:nvSpPr>
        <p:spPr>
          <a:xfrm>
            <a:off x="6327648" y="1572768"/>
            <a:ext cx="2514600" cy="914400"/>
          </a:xfrm>
          <a:prstGeom prst="rect">
            <a:avLst/>
          </a:prstGeom>
          <a:noFill/>
          <a:ln/>
        </p:spPr>
        <p:txBody>
          <a:bodyPr wrap="square" rtlCol="0" anchor="ctr"/>
          <a:lstStyle/>
          <a:p>
            <a:pPr marL="0" indent="0">
              <a:lnSpc>
                <a:spcPct val="125000"/>
              </a:lnSpc>
              <a:buNone/>
            </a:pPr>
            <a:r>
              <a:rPr lang="en-US" sz="1150" b="1" dirty="0">
                <a:solidFill>
                  <a:srgbClr val="2C5282"/>
                </a:solidFill>
                <a:latin typeface="Calibri" pitchFamily="34" charset="0"/>
                <a:ea typeface="Calibri" pitchFamily="34" charset="-122"/>
                <a:cs typeface="Calibri" pitchFamily="34" charset="-120"/>
              </a:rPr>
              <a:t>›  </a:t>
            </a:r>
            <a:r>
              <a:rPr lang="en-US" sz="1150" dirty="0">
                <a:solidFill>
                  <a:srgbClr val="2C3A52"/>
                </a:solidFill>
                <a:latin typeface="Calibri" pitchFamily="34" charset="0"/>
                <a:ea typeface="Calibri" pitchFamily="34" charset="-122"/>
                <a:cs typeface="Calibri" pitchFamily="34" charset="-120"/>
              </a:rPr>
              <a:t>In criminal proceedings, you have the right to an attorney</a:t>
            </a:r>
            <a:endParaRPr lang="en-US" sz="1150" dirty="0"/>
          </a:p>
        </p:txBody>
      </p:sp>
      <p:sp>
        <p:nvSpPr>
          <p:cNvPr id="23" name="Text 21"/>
          <p:cNvSpPr/>
          <p:nvPr/>
        </p:nvSpPr>
        <p:spPr>
          <a:xfrm>
            <a:off x="6327648" y="2596896"/>
            <a:ext cx="2514600" cy="914400"/>
          </a:xfrm>
          <a:prstGeom prst="rect">
            <a:avLst/>
          </a:prstGeom>
          <a:noFill/>
          <a:ln/>
        </p:spPr>
        <p:txBody>
          <a:bodyPr wrap="square" rtlCol="0" anchor="ctr"/>
          <a:lstStyle/>
          <a:p>
            <a:pPr marL="0" indent="0">
              <a:lnSpc>
                <a:spcPct val="125000"/>
              </a:lnSpc>
              <a:buNone/>
            </a:pPr>
            <a:r>
              <a:rPr lang="en-US" sz="1150" b="1" dirty="0">
                <a:solidFill>
                  <a:srgbClr val="2C5282"/>
                </a:solidFill>
                <a:latin typeface="Calibri" pitchFamily="34" charset="0"/>
                <a:ea typeface="Calibri" pitchFamily="34" charset="-122"/>
                <a:cs typeface="Calibri" pitchFamily="34" charset="-120"/>
              </a:rPr>
              <a:t>›  </a:t>
            </a:r>
            <a:r>
              <a:rPr lang="en-US" sz="1150" dirty="0">
                <a:solidFill>
                  <a:srgbClr val="2C3A52"/>
                </a:solidFill>
                <a:latin typeface="Calibri" pitchFamily="34" charset="0"/>
                <a:ea typeface="Calibri" pitchFamily="34" charset="-122"/>
                <a:cs typeface="Calibri" pitchFamily="34" charset="-120"/>
              </a:rPr>
              <a:t>In immigration proceedings (civil), this right doesn't automatically apply</a:t>
            </a:r>
            <a:endParaRPr lang="en-US" sz="1150" dirty="0"/>
          </a:p>
        </p:txBody>
      </p:sp>
      <p:sp>
        <p:nvSpPr>
          <p:cNvPr id="24" name="Text 22"/>
          <p:cNvSpPr/>
          <p:nvPr/>
        </p:nvSpPr>
        <p:spPr>
          <a:xfrm>
            <a:off x="6327648" y="3621024"/>
            <a:ext cx="2514600" cy="914400"/>
          </a:xfrm>
          <a:prstGeom prst="rect">
            <a:avLst/>
          </a:prstGeom>
          <a:noFill/>
          <a:ln/>
        </p:spPr>
        <p:txBody>
          <a:bodyPr wrap="square" rtlCol="0" anchor="ctr"/>
          <a:lstStyle/>
          <a:p>
            <a:pPr marL="0" indent="0">
              <a:lnSpc>
                <a:spcPct val="125000"/>
              </a:lnSpc>
              <a:buNone/>
            </a:pPr>
            <a:r>
              <a:rPr lang="en-US" sz="1150" b="1" dirty="0">
                <a:solidFill>
                  <a:srgbClr val="2C5282"/>
                </a:solidFill>
                <a:latin typeface="Calibri" pitchFamily="34" charset="0"/>
                <a:ea typeface="Calibri" pitchFamily="34" charset="-122"/>
                <a:cs typeface="Calibri" pitchFamily="34" charset="-120"/>
              </a:rPr>
              <a:t>›  </a:t>
            </a:r>
            <a:r>
              <a:rPr lang="en-US" sz="1150" dirty="0">
                <a:solidFill>
                  <a:srgbClr val="2C3A52"/>
                </a:solidFill>
                <a:latin typeface="Calibri" pitchFamily="34" charset="0"/>
                <a:ea typeface="Calibri" pitchFamily="34" charset="-122"/>
                <a:cs typeface="Calibri" pitchFamily="34" charset="-120"/>
              </a:rPr>
              <a:t>You always have the right to contact a lawyer — do so immediately</a:t>
            </a:r>
            <a:endParaRPr lang="en-US" sz="11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57200" y="228600"/>
            <a:ext cx="8229600" cy="5943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Why We Remain Silent</a:t>
            </a:r>
            <a:endParaRPr lang="en-US" sz="3000" dirty="0"/>
          </a:p>
        </p:txBody>
      </p:sp>
      <p:sp>
        <p:nvSpPr>
          <p:cNvPr id="4" name="Text 2"/>
          <p:cNvSpPr/>
          <p:nvPr/>
        </p:nvSpPr>
        <p:spPr>
          <a:xfrm>
            <a:off x="457200" y="960120"/>
            <a:ext cx="8229600" cy="502920"/>
          </a:xfrm>
          <a:prstGeom prst="rect">
            <a:avLst/>
          </a:prstGeom>
          <a:noFill/>
          <a:ln/>
        </p:spPr>
        <p:txBody>
          <a:bodyPr wrap="square" rtlCol="0" anchor="ctr"/>
          <a:lstStyle/>
          <a:p>
            <a:pPr marL="0" indent="0">
              <a:buNone/>
            </a:pPr>
            <a:r>
              <a:rPr lang="en-US" sz="1600" b="1" dirty="0">
                <a:solidFill>
                  <a:srgbClr val="C9952A"/>
                </a:solidFill>
                <a:latin typeface="Calibri" pitchFamily="34" charset="0"/>
                <a:ea typeface="Calibri" pitchFamily="34" charset="-122"/>
                <a:cs typeface="Calibri" pitchFamily="34" charset="-120"/>
              </a:rPr>
              <a:t>ICE can only deport someone if they can prove that person is not a citizen.</a:t>
            </a:r>
            <a:endParaRPr lang="en-US" sz="1600" dirty="0"/>
          </a:p>
        </p:txBody>
      </p:sp>
      <p:sp>
        <p:nvSpPr>
          <p:cNvPr id="5" name="Text 3"/>
          <p:cNvSpPr/>
          <p:nvPr/>
        </p:nvSpPr>
        <p:spPr>
          <a:xfrm>
            <a:off x="457200" y="1536192"/>
            <a:ext cx="8229600" cy="411480"/>
          </a:xfrm>
          <a:prstGeom prst="rect">
            <a:avLst/>
          </a:prstGeom>
          <a:noFill/>
          <a:ln/>
        </p:spPr>
        <p:txBody>
          <a:bodyPr wrap="square" rtlCol="0" anchor="ctr"/>
          <a:lstStyle/>
          <a:p>
            <a:pPr marL="0" indent="0">
              <a:buNone/>
            </a:pPr>
            <a:r>
              <a:rPr lang="en-US" sz="1500" i="1" dirty="0">
                <a:solidFill>
                  <a:srgbClr val="D4D8E2"/>
                </a:solidFill>
                <a:latin typeface="Calibri" pitchFamily="34" charset="0"/>
                <a:ea typeface="Calibri" pitchFamily="34" charset="-122"/>
                <a:cs typeface="Calibri" pitchFamily="34" charset="-120"/>
              </a:rPr>
              <a:t>Do not give them proof.</a:t>
            </a:r>
            <a:endParaRPr lang="en-US" sz="1500" dirty="0"/>
          </a:p>
        </p:txBody>
      </p:sp>
      <p:sp>
        <p:nvSpPr>
          <p:cNvPr id="6" name="Text 4"/>
          <p:cNvSpPr/>
          <p:nvPr/>
        </p:nvSpPr>
        <p:spPr>
          <a:xfrm>
            <a:off x="457200" y="2148840"/>
            <a:ext cx="2286000" cy="347472"/>
          </a:xfrm>
          <a:prstGeom prst="rect">
            <a:avLst/>
          </a:prstGeom>
          <a:noFill/>
          <a:ln/>
        </p:spPr>
        <p:txBody>
          <a:bodyPr wrap="square" rtlCol="0" anchor="ctr"/>
          <a:lstStyle/>
          <a:p>
            <a:pPr marL="0" indent="0">
              <a:buNone/>
            </a:pPr>
            <a:r>
              <a:rPr lang="en-US" sz="1300" b="1" dirty="0">
                <a:solidFill>
                  <a:srgbClr val="9B1C1C"/>
                </a:solidFill>
                <a:latin typeface="Calibri" pitchFamily="34" charset="0"/>
                <a:ea typeface="Calibri" pitchFamily="34" charset="-122"/>
                <a:cs typeface="Calibri" pitchFamily="34" charset="-120"/>
              </a:rPr>
              <a:t>Do NOT:</a:t>
            </a:r>
            <a:endParaRPr lang="en-US" sz="1300" dirty="0"/>
          </a:p>
        </p:txBody>
      </p:sp>
      <p:sp>
        <p:nvSpPr>
          <p:cNvPr id="7" name="Text 5"/>
          <p:cNvSpPr/>
          <p:nvPr/>
        </p:nvSpPr>
        <p:spPr>
          <a:xfrm>
            <a:off x="457200" y="2514600"/>
            <a:ext cx="4114800" cy="320040"/>
          </a:xfrm>
          <a:prstGeom prst="rect">
            <a:avLst/>
          </a:prstGeom>
          <a:noFill/>
          <a:ln/>
        </p:spPr>
        <p:txBody>
          <a:bodyPr wrap="square" rtlCol="0" anchor="ctr"/>
          <a:lstStyle/>
          <a:p>
            <a:pPr marL="0" indent="0">
              <a:buNone/>
            </a:pPr>
            <a:r>
              <a:rPr lang="en-US" sz="1250" dirty="0">
                <a:solidFill>
                  <a:srgbClr val="D4D8E2"/>
                </a:solidFill>
                <a:latin typeface="Calibri" pitchFamily="34" charset="0"/>
                <a:ea typeface="Calibri" pitchFamily="34" charset="-122"/>
                <a:cs typeface="Calibri" pitchFamily="34" charset="-120"/>
              </a:rPr>
              <a:t>✕  Say where you are from</a:t>
            </a:r>
            <a:endParaRPr lang="en-US" sz="1250" dirty="0"/>
          </a:p>
        </p:txBody>
      </p:sp>
      <p:sp>
        <p:nvSpPr>
          <p:cNvPr id="8" name="Text 6"/>
          <p:cNvSpPr/>
          <p:nvPr/>
        </p:nvSpPr>
        <p:spPr>
          <a:xfrm>
            <a:off x="457200" y="2862072"/>
            <a:ext cx="4114800" cy="320040"/>
          </a:xfrm>
          <a:prstGeom prst="rect">
            <a:avLst/>
          </a:prstGeom>
          <a:noFill/>
          <a:ln/>
        </p:spPr>
        <p:txBody>
          <a:bodyPr wrap="square" rtlCol="0" anchor="ctr"/>
          <a:lstStyle/>
          <a:p>
            <a:pPr marL="0" indent="0">
              <a:buNone/>
            </a:pPr>
            <a:r>
              <a:rPr lang="en-US" sz="1250" dirty="0">
                <a:solidFill>
                  <a:srgbClr val="D4D8E2"/>
                </a:solidFill>
                <a:latin typeface="Calibri" pitchFamily="34" charset="0"/>
                <a:ea typeface="Calibri" pitchFamily="34" charset="-122"/>
                <a:cs typeface="Calibri" pitchFamily="34" charset="-120"/>
              </a:rPr>
              <a:t>✕  Say where you were born</a:t>
            </a:r>
            <a:endParaRPr lang="en-US" sz="1250" dirty="0"/>
          </a:p>
        </p:txBody>
      </p:sp>
      <p:sp>
        <p:nvSpPr>
          <p:cNvPr id="9" name="Text 7"/>
          <p:cNvSpPr/>
          <p:nvPr/>
        </p:nvSpPr>
        <p:spPr>
          <a:xfrm>
            <a:off x="457200" y="3209544"/>
            <a:ext cx="4114800" cy="320040"/>
          </a:xfrm>
          <a:prstGeom prst="rect">
            <a:avLst/>
          </a:prstGeom>
          <a:noFill/>
          <a:ln/>
        </p:spPr>
        <p:txBody>
          <a:bodyPr wrap="square" rtlCol="0" anchor="ctr"/>
          <a:lstStyle/>
          <a:p>
            <a:pPr marL="0" indent="0">
              <a:buNone/>
            </a:pPr>
            <a:r>
              <a:rPr lang="en-US" sz="1250" dirty="0">
                <a:solidFill>
                  <a:srgbClr val="D4D8E2"/>
                </a:solidFill>
                <a:latin typeface="Calibri" pitchFamily="34" charset="0"/>
                <a:ea typeface="Calibri" pitchFamily="34" charset="-122"/>
                <a:cs typeface="Calibri" pitchFamily="34" charset="-120"/>
              </a:rPr>
              <a:t>✕  State your nationality</a:t>
            </a:r>
            <a:endParaRPr lang="en-US" sz="1250" dirty="0"/>
          </a:p>
        </p:txBody>
      </p:sp>
      <p:sp>
        <p:nvSpPr>
          <p:cNvPr id="10" name="Text 8"/>
          <p:cNvSpPr/>
          <p:nvPr/>
        </p:nvSpPr>
        <p:spPr>
          <a:xfrm>
            <a:off x="457200" y="3557016"/>
            <a:ext cx="4114800" cy="320040"/>
          </a:xfrm>
          <a:prstGeom prst="rect">
            <a:avLst/>
          </a:prstGeom>
          <a:noFill/>
          <a:ln/>
        </p:spPr>
        <p:txBody>
          <a:bodyPr wrap="square" rtlCol="0" anchor="ctr"/>
          <a:lstStyle/>
          <a:p>
            <a:pPr marL="0" indent="0">
              <a:buNone/>
            </a:pPr>
            <a:r>
              <a:rPr lang="en-US" sz="1250" dirty="0">
                <a:solidFill>
                  <a:srgbClr val="D4D8E2"/>
                </a:solidFill>
                <a:latin typeface="Calibri" pitchFamily="34" charset="0"/>
                <a:ea typeface="Calibri" pitchFamily="34" charset="-122"/>
                <a:cs typeface="Calibri" pitchFamily="34" charset="-120"/>
              </a:rPr>
              <a:t>✕  Sign any document</a:t>
            </a:r>
            <a:endParaRPr lang="en-US" sz="1250" dirty="0"/>
          </a:p>
        </p:txBody>
      </p:sp>
      <p:sp>
        <p:nvSpPr>
          <p:cNvPr id="11" name="Text 9"/>
          <p:cNvSpPr/>
          <p:nvPr/>
        </p:nvSpPr>
        <p:spPr>
          <a:xfrm>
            <a:off x="457200" y="3904488"/>
            <a:ext cx="4114800" cy="320040"/>
          </a:xfrm>
          <a:prstGeom prst="rect">
            <a:avLst/>
          </a:prstGeom>
          <a:noFill/>
          <a:ln/>
        </p:spPr>
        <p:txBody>
          <a:bodyPr wrap="square" rtlCol="0" anchor="ctr"/>
          <a:lstStyle/>
          <a:p>
            <a:pPr marL="0" indent="0">
              <a:buNone/>
            </a:pPr>
            <a:r>
              <a:rPr lang="en-US" sz="1250" dirty="0">
                <a:solidFill>
                  <a:srgbClr val="D4D8E2"/>
                </a:solidFill>
                <a:latin typeface="Calibri" pitchFamily="34" charset="0"/>
                <a:ea typeface="Calibri" pitchFamily="34" charset="-122"/>
                <a:cs typeface="Calibri" pitchFamily="34" charset="-120"/>
              </a:rPr>
              <a:t>✕  Hand over original documents</a:t>
            </a:r>
            <a:endParaRPr lang="en-US" sz="1250" dirty="0"/>
          </a:p>
        </p:txBody>
      </p:sp>
      <p:sp>
        <p:nvSpPr>
          <p:cNvPr id="12" name="Shape 10"/>
          <p:cNvSpPr/>
          <p:nvPr/>
        </p:nvSpPr>
        <p:spPr>
          <a:xfrm>
            <a:off x="5029200" y="2011680"/>
            <a:ext cx="3657600" cy="2606040"/>
          </a:xfrm>
          <a:prstGeom prst="rect">
            <a:avLst/>
          </a:prstGeom>
          <a:solidFill>
            <a:srgbClr val="9B1C1C"/>
          </a:solidFill>
          <a:ln/>
          <a:effectLst>
            <a:outerShdw blurRad="101600" dist="38100" dir="8100000" algn="bl" rotWithShape="0">
              <a:srgbClr val="000000">
                <a:alpha val="15000"/>
              </a:srgbClr>
            </a:outerShdw>
          </a:effectLst>
        </p:spPr>
        <p:txBody>
          <a:bodyPr/>
          <a:lstStyle/>
          <a:p>
            <a:endParaRPr lang="en-US"/>
          </a:p>
        </p:txBody>
      </p:sp>
      <p:sp>
        <p:nvSpPr>
          <p:cNvPr id="13" name="Text 11"/>
          <p:cNvSpPr/>
          <p:nvPr/>
        </p:nvSpPr>
        <p:spPr>
          <a:xfrm>
            <a:off x="5120640" y="2148840"/>
            <a:ext cx="3474720" cy="685800"/>
          </a:xfrm>
          <a:prstGeom prst="rect">
            <a:avLst/>
          </a:prstGeom>
          <a:noFill/>
          <a:ln/>
        </p:spPr>
        <p:txBody>
          <a:bodyPr wrap="square" rtlCol="0" anchor="ctr"/>
          <a:lstStyle/>
          <a:p>
            <a:pPr marL="0" indent="0" algn="ctr">
              <a:buNone/>
            </a:pPr>
            <a:r>
              <a:rPr lang="en-US" sz="1300" i="1" dirty="0">
                <a:solidFill>
                  <a:srgbClr val="FFFFFF"/>
                </a:solidFill>
                <a:latin typeface="Calibri" pitchFamily="34" charset="0"/>
                <a:ea typeface="Calibri" pitchFamily="34" charset="-122"/>
                <a:cs typeface="Calibri" pitchFamily="34" charset="-120"/>
              </a:rPr>
              <a:t>The phrase to know</a:t>
            </a:r>
            <a:endParaRPr lang="en-US" sz="1300" dirty="0"/>
          </a:p>
          <a:p>
            <a:pPr marL="0" indent="0" algn="ctr">
              <a:buNone/>
            </a:pPr>
            <a:r>
              <a:rPr lang="en-US" sz="1300" i="1" dirty="0">
                <a:solidFill>
                  <a:srgbClr val="FFFFFF"/>
                </a:solidFill>
                <a:latin typeface="Calibri" pitchFamily="34" charset="0"/>
                <a:ea typeface="Calibri" pitchFamily="34" charset="-122"/>
                <a:cs typeface="Calibri" pitchFamily="34" charset="-120"/>
              </a:rPr>
              <a:t>and practice:</a:t>
            </a:r>
            <a:endParaRPr lang="en-US" sz="1300" dirty="0"/>
          </a:p>
        </p:txBody>
      </p:sp>
      <p:sp>
        <p:nvSpPr>
          <p:cNvPr id="14" name="Text 12"/>
          <p:cNvSpPr/>
          <p:nvPr/>
        </p:nvSpPr>
        <p:spPr>
          <a:xfrm>
            <a:off x="5120640" y="2852928"/>
            <a:ext cx="3474720" cy="1508760"/>
          </a:xfrm>
          <a:prstGeom prst="rect">
            <a:avLst/>
          </a:prstGeom>
          <a:noFill/>
          <a:ln/>
        </p:spPr>
        <p:txBody>
          <a:bodyPr wrap="square"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"I assert my</a:t>
            </a:r>
            <a:endParaRPr lang="en-US" sz="2200" dirty="0"/>
          </a:p>
          <a:p>
            <a:pPr marL="0" indent="0" algn="ctr">
              <a:buNone/>
            </a:pPr>
            <a:r>
              <a:rPr lang="en-US" sz="2200" b="1" dirty="0">
                <a:solidFill>
                  <a:srgbClr val="FFFFFF"/>
                </a:solidFill>
                <a:latin typeface="Georgia" pitchFamily="34" charset="0"/>
                <a:ea typeface="Georgia" pitchFamily="34" charset="-122"/>
                <a:cs typeface="Georgia" pitchFamily="34" charset="-120"/>
              </a:rPr>
              <a:t>right to remain</a:t>
            </a:r>
            <a:endParaRPr lang="en-US" sz="2200" dirty="0"/>
          </a:p>
          <a:p>
            <a:pPr marL="0" indent="0" algn="ctr">
              <a:buNone/>
            </a:pPr>
            <a:r>
              <a:rPr lang="en-US" sz="2200" b="1" dirty="0">
                <a:solidFill>
                  <a:srgbClr val="FFFFFF"/>
                </a:solidFill>
                <a:latin typeface="Georgia" pitchFamily="34" charset="0"/>
                <a:ea typeface="Georgia" pitchFamily="34" charset="-122"/>
                <a:cs typeface="Georgia" pitchFamily="34" charset="-120"/>
              </a:rPr>
              <a:t>silent."</a:t>
            </a:r>
            <a:endParaRPr lang="en-US"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182880"/>
            <a:ext cx="8321040" cy="594360"/>
          </a:xfrm>
          <a:prstGeom prst="rect">
            <a:avLst/>
          </a:prstGeom>
          <a:noFill/>
          <a:ln/>
        </p:spPr>
        <p:txBody>
          <a:bodyPr wrap="square" rtlCol="0" anchor="ctr"/>
          <a:lstStyle/>
          <a:p>
            <a:pPr marL="0" indent="0">
              <a:buNone/>
            </a:pPr>
            <a:r>
              <a:rPr lang="en-US" sz="2600" b="1" dirty="0">
                <a:solidFill>
                  <a:srgbClr val="1B2A4A"/>
                </a:solidFill>
                <a:latin typeface="Georgia" pitchFamily="34" charset="0"/>
                <a:ea typeface="Georgia" pitchFamily="34" charset="-122"/>
                <a:cs typeface="Georgia" pitchFamily="34" charset="-120"/>
              </a:rPr>
              <a:t>What to Carry — and What Not To</a:t>
            </a:r>
            <a:endParaRPr lang="en-US" sz="2600" dirty="0"/>
          </a:p>
        </p:txBody>
      </p:sp>
      <p:sp>
        <p:nvSpPr>
          <p:cNvPr id="4" name="Shape 2"/>
          <p:cNvSpPr/>
          <p:nvPr/>
        </p:nvSpPr>
        <p:spPr>
          <a:xfrm>
            <a:off x="365760" y="914400"/>
            <a:ext cx="3977640" cy="397764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a:p>
        </p:txBody>
      </p:sp>
      <p:sp>
        <p:nvSpPr>
          <p:cNvPr id="5" name="Shape 3"/>
          <p:cNvSpPr/>
          <p:nvPr/>
        </p:nvSpPr>
        <p:spPr>
          <a:xfrm>
            <a:off x="365760" y="914400"/>
            <a:ext cx="3977640" cy="411480"/>
          </a:xfrm>
          <a:prstGeom prst="rect">
            <a:avLst/>
          </a:prstGeom>
          <a:solidFill>
            <a:srgbClr val="1B2A4A"/>
          </a:solidFill>
          <a:ln w="12700">
            <a:solidFill>
              <a:srgbClr val="1B2A4A"/>
            </a:solidFill>
            <a:prstDash val="solid"/>
          </a:ln>
        </p:spPr>
        <p:txBody>
          <a:bodyPr/>
          <a:lstStyle/>
          <a:p>
            <a:endParaRPr lang="en-US"/>
          </a:p>
        </p:txBody>
      </p:sp>
      <p:sp>
        <p:nvSpPr>
          <p:cNvPr id="6" name="Text 4"/>
          <p:cNvSpPr/>
          <p:nvPr/>
        </p:nvSpPr>
        <p:spPr>
          <a:xfrm>
            <a:off x="457200" y="914400"/>
            <a:ext cx="3749040" cy="411480"/>
          </a:xfrm>
          <a:prstGeom prst="rect">
            <a:avLst/>
          </a:prstGeom>
          <a:noFill/>
          <a:ln/>
        </p:spPr>
        <p:txBody>
          <a:bodyPr wrap="square" rtlCol="0" anchor="ctr"/>
          <a:lstStyle/>
          <a:p>
            <a:pPr marL="0" indent="0">
              <a:buNone/>
            </a:pPr>
            <a:r>
              <a:rPr lang="en-US" sz="1300" b="1" kern="0" spc="200" dirty="0">
                <a:solidFill>
                  <a:srgbClr val="FFFFFF"/>
                </a:solidFill>
                <a:latin typeface="Calibri" pitchFamily="34" charset="0"/>
                <a:ea typeface="Calibri" pitchFamily="34" charset="-122"/>
                <a:cs typeface="Calibri" pitchFamily="34" charset="-120"/>
              </a:rPr>
              <a:t>✓  DO CARRY</a:t>
            </a:r>
            <a:endParaRPr lang="en-US" sz="1300" dirty="0"/>
          </a:p>
        </p:txBody>
      </p:sp>
      <p:sp>
        <p:nvSpPr>
          <p:cNvPr id="7" name="Text 5"/>
          <p:cNvSpPr/>
          <p:nvPr/>
        </p:nvSpPr>
        <p:spPr>
          <a:xfrm>
            <a:off x="502920" y="1444752"/>
            <a:ext cx="3703320" cy="566928"/>
          </a:xfrm>
          <a:prstGeom prst="rect">
            <a:avLst/>
          </a:prstGeom>
          <a:noFill/>
          <a:ln/>
        </p:spPr>
        <p:txBody>
          <a:bodyPr wrap="square" rtlCol="0" anchor="ctr"/>
          <a:lstStyle/>
          <a:p>
            <a:pPr marL="0" indent="0">
              <a:lnSpc>
                <a:spcPct val="120000"/>
              </a:lnSpc>
              <a:buNone/>
            </a:pPr>
            <a:r>
              <a:rPr lang="en-US" sz="1200" b="1" dirty="0">
                <a:solidFill>
                  <a:srgbClr val="1B2A4A"/>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Red Card (Know Your Rights card)</a:t>
            </a:r>
            <a:endParaRPr lang="en-US" sz="1200" dirty="0"/>
          </a:p>
        </p:txBody>
      </p:sp>
      <p:sp>
        <p:nvSpPr>
          <p:cNvPr id="8" name="Text 6"/>
          <p:cNvSpPr/>
          <p:nvPr/>
        </p:nvSpPr>
        <p:spPr>
          <a:xfrm>
            <a:off x="502920" y="2084832"/>
            <a:ext cx="3703320" cy="566928"/>
          </a:xfrm>
          <a:prstGeom prst="rect">
            <a:avLst/>
          </a:prstGeom>
          <a:noFill/>
          <a:ln/>
        </p:spPr>
        <p:txBody>
          <a:bodyPr wrap="square" rtlCol="0" anchor="ctr"/>
          <a:lstStyle/>
          <a:p>
            <a:pPr marL="0" indent="0">
              <a:lnSpc>
                <a:spcPct val="120000"/>
              </a:lnSpc>
              <a:buNone/>
            </a:pPr>
            <a:r>
              <a:rPr lang="en-US" sz="1200" b="1" dirty="0">
                <a:solidFill>
                  <a:srgbClr val="1B2A4A"/>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State or local ID / driver's license</a:t>
            </a:r>
            <a:endParaRPr lang="en-US" sz="1200" dirty="0"/>
          </a:p>
        </p:txBody>
      </p:sp>
      <p:sp>
        <p:nvSpPr>
          <p:cNvPr id="9" name="Text 7"/>
          <p:cNvSpPr/>
          <p:nvPr/>
        </p:nvSpPr>
        <p:spPr>
          <a:xfrm>
            <a:off x="502920" y="2724912"/>
            <a:ext cx="3703320" cy="566928"/>
          </a:xfrm>
          <a:prstGeom prst="rect">
            <a:avLst/>
          </a:prstGeom>
          <a:noFill/>
          <a:ln/>
        </p:spPr>
        <p:txBody>
          <a:bodyPr wrap="square" rtlCol="0" anchor="ctr"/>
          <a:lstStyle/>
          <a:p>
            <a:pPr marL="0" indent="0">
              <a:lnSpc>
                <a:spcPct val="120000"/>
              </a:lnSpc>
              <a:buNone/>
            </a:pPr>
            <a:r>
              <a:rPr lang="en-US" sz="1200" b="1" dirty="0">
                <a:solidFill>
                  <a:srgbClr val="1B2A4A"/>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City ID or library card</a:t>
            </a:r>
            <a:endParaRPr lang="en-US" sz="1200" dirty="0"/>
          </a:p>
        </p:txBody>
      </p:sp>
      <p:sp>
        <p:nvSpPr>
          <p:cNvPr id="10" name="Text 8"/>
          <p:cNvSpPr/>
          <p:nvPr/>
        </p:nvSpPr>
        <p:spPr>
          <a:xfrm>
            <a:off x="502920" y="3364992"/>
            <a:ext cx="3703320" cy="566928"/>
          </a:xfrm>
          <a:prstGeom prst="rect">
            <a:avLst/>
          </a:prstGeom>
          <a:noFill/>
          <a:ln/>
        </p:spPr>
        <p:txBody>
          <a:bodyPr wrap="square" rtlCol="0" anchor="ctr"/>
          <a:lstStyle/>
          <a:p>
            <a:pPr marL="0" indent="0">
              <a:lnSpc>
                <a:spcPct val="120000"/>
              </a:lnSpc>
              <a:buNone/>
            </a:pPr>
            <a:r>
              <a:rPr lang="en-US" sz="1200" b="1" dirty="0">
                <a:solidFill>
                  <a:srgbClr val="1B2A4A"/>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Work visas or work documents</a:t>
            </a:r>
            <a:endParaRPr lang="en-US" sz="1200" dirty="0"/>
          </a:p>
        </p:txBody>
      </p:sp>
      <p:sp>
        <p:nvSpPr>
          <p:cNvPr id="11" name="Text 9"/>
          <p:cNvSpPr/>
          <p:nvPr/>
        </p:nvSpPr>
        <p:spPr>
          <a:xfrm>
            <a:off x="502920" y="4005072"/>
            <a:ext cx="3703320" cy="566928"/>
          </a:xfrm>
          <a:prstGeom prst="rect">
            <a:avLst/>
          </a:prstGeom>
          <a:noFill/>
          <a:ln/>
        </p:spPr>
        <p:txBody>
          <a:bodyPr wrap="square" rtlCol="0" anchor="ctr"/>
          <a:lstStyle/>
          <a:p>
            <a:pPr marL="0" indent="0">
              <a:lnSpc>
                <a:spcPct val="120000"/>
              </a:lnSpc>
              <a:buNone/>
            </a:pPr>
            <a:r>
              <a:rPr lang="en-US" sz="1200" b="1" dirty="0">
                <a:solidFill>
                  <a:srgbClr val="1B2A4A"/>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COPIES of important documents</a:t>
            </a:r>
            <a:endParaRPr lang="en-US" sz="1200" dirty="0"/>
          </a:p>
          <a:p>
            <a:pPr marL="0" indent="0">
              <a:lnSpc>
                <a:spcPct val="120000"/>
              </a:lnSpc>
              <a:buNone/>
            </a:pPr>
            <a:r>
              <a:rPr lang="en-US" sz="1200" dirty="0">
                <a:solidFill>
                  <a:srgbClr val="2C3A52"/>
                </a:solidFill>
                <a:latin typeface="Calibri" pitchFamily="34" charset="0"/>
                <a:ea typeface="Calibri" pitchFamily="34" charset="-122"/>
                <a:cs typeface="Calibri" pitchFamily="34" charset="-120"/>
              </a:rPr>
              <a:t>(never originals — if they take it, you still have yours)</a:t>
            </a:r>
            <a:endParaRPr lang="en-US" sz="1200" dirty="0"/>
          </a:p>
        </p:txBody>
      </p:sp>
      <p:sp>
        <p:nvSpPr>
          <p:cNvPr id="12" name="Shape 10"/>
          <p:cNvSpPr/>
          <p:nvPr/>
        </p:nvSpPr>
        <p:spPr>
          <a:xfrm>
            <a:off x="4800600" y="914400"/>
            <a:ext cx="3977640" cy="397764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a:p>
        </p:txBody>
      </p:sp>
      <p:sp>
        <p:nvSpPr>
          <p:cNvPr id="13" name="Shape 11"/>
          <p:cNvSpPr/>
          <p:nvPr/>
        </p:nvSpPr>
        <p:spPr>
          <a:xfrm>
            <a:off x="4800600" y="914400"/>
            <a:ext cx="3977640" cy="411480"/>
          </a:xfrm>
          <a:prstGeom prst="rect">
            <a:avLst/>
          </a:prstGeom>
          <a:solidFill>
            <a:srgbClr val="9B1C1C"/>
          </a:solidFill>
          <a:ln w="12700">
            <a:solidFill>
              <a:srgbClr val="9B1C1C"/>
            </a:solidFill>
            <a:prstDash val="solid"/>
          </a:ln>
        </p:spPr>
        <p:txBody>
          <a:bodyPr/>
          <a:lstStyle/>
          <a:p>
            <a:endParaRPr lang="en-US"/>
          </a:p>
        </p:txBody>
      </p:sp>
      <p:sp>
        <p:nvSpPr>
          <p:cNvPr id="14" name="Text 12"/>
          <p:cNvSpPr/>
          <p:nvPr/>
        </p:nvSpPr>
        <p:spPr>
          <a:xfrm>
            <a:off x="4892040" y="914400"/>
            <a:ext cx="3749040" cy="411480"/>
          </a:xfrm>
          <a:prstGeom prst="rect">
            <a:avLst/>
          </a:prstGeom>
          <a:noFill/>
          <a:ln/>
        </p:spPr>
        <p:txBody>
          <a:bodyPr wrap="square" rtlCol="0" anchor="ctr"/>
          <a:lstStyle/>
          <a:p>
            <a:pPr marL="0" indent="0">
              <a:buNone/>
            </a:pPr>
            <a:r>
              <a:rPr lang="en-US" sz="1300" b="1" kern="0" spc="200" dirty="0">
                <a:solidFill>
                  <a:srgbClr val="FFFFFF"/>
                </a:solidFill>
                <a:latin typeface="Calibri" pitchFamily="34" charset="0"/>
                <a:ea typeface="Calibri" pitchFamily="34" charset="-122"/>
                <a:cs typeface="Calibri" pitchFamily="34" charset="-120"/>
              </a:rPr>
              <a:t>✕  DO NOT CARRY</a:t>
            </a:r>
            <a:endParaRPr lang="en-US" sz="1300" dirty="0"/>
          </a:p>
        </p:txBody>
      </p:sp>
      <p:sp>
        <p:nvSpPr>
          <p:cNvPr id="15" name="Text 13"/>
          <p:cNvSpPr/>
          <p:nvPr/>
        </p:nvSpPr>
        <p:spPr>
          <a:xfrm>
            <a:off x="4937760" y="1444752"/>
            <a:ext cx="3703320" cy="713232"/>
          </a:xfrm>
          <a:prstGeom prst="rect">
            <a:avLst/>
          </a:prstGeom>
          <a:noFill/>
          <a:ln/>
        </p:spPr>
        <p:txBody>
          <a:bodyPr wrap="square" rtlCol="0" anchor="ctr"/>
          <a:lstStyle/>
          <a:p>
            <a:pPr marL="0" indent="0">
              <a:lnSpc>
                <a:spcPct val="120000"/>
              </a:lnSpc>
              <a:buNone/>
            </a:pPr>
            <a:r>
              <a:rPr lang="en-US" sz="1200" b="1" dirty="0">
                <a:solidFill>
                  <a:srgbClr val="9B1C1C"/>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Foreign passport</a:t>
            </a:r>
            <a:endParaRPr lang="en-US" sz="1200" dirty="0"/>
          </a:p>
        </p:txBody>
      </p:sp>
      <p:sp>
        <p:nvSpPr>
          <p:cNvPr id="16" name="Text 14"/>
          <p:cNvSpPr/>
          <p:nvPr/>
        </p:nvSpPr>
        <p:spPr>
          <a:xfrm>
            <a:off x="4937760" y="2249424"/>
            <a:ext cx="3703320" cy="713232"/>
          </a:xfrm>
          <a:prstGeom prst="rect">
            <a:avLst/>
          </a:prstGeom>
          <a:noFill/>
          <a:ln/>
        </p:spPr>
        <p:txBody>
          <a:bodyPr wrap="square" rtlCol="0" anchor="ctr"/>
          <a:lstStyle/>
          <a:p>
            <a:pPr marL="0" indent="0">
              <a:lnSpc>
                <a:spcPct val="120000"/>
              </a:lnSpc>
              <a:buNone/>
            </a:pPr>
            <a:r>
              <a:rPr lang="en-US" sz="1200" b="1" dirty="0">
                <a:solidFill>
                  <a:srgbClr val="9B1C1C"/>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Consular ID card</a:t>
            </a:r>
            <a:endParaRPr lang="en-US" sz="1200" dirty="0"/>
          </a:p>
        </p:txBody>
      </p:sp>
      <p:sp>
        <p:nvSpPr>
          <p:cNvPr id="17" name="Text 15"/>
          <p:cNvSpPr/>
          <p:nvPr/>
        </p:nvSpPr>
        <p:spPr>
          <a:xfrm>
            <a:off x="4937760" y="3054096"/>
            <a:ext cx="3703320" cy="713232"/>
          </a:xfrm>
          <a:prstGeom prst="rect">
            <a:avLst/>
          </a:prstGeom>
          <a:noFill/>
          <a:ln/>
        </p:spPr>
        <p:txBody>
          <a:bodyPr wrap="square" rtlCol="0" anchor="ctr"/>
          <a:lstStyle/>
          <a:p>
            <a:pPr marL="0" indent="0">
              <a:lnSpc>
                <a:spcPct val="120000"/>
              </a:lnSpc>
              <a:buNone/>
            </a:pPr>
            <a:r>
              <a:rPr lang="en-US" sz="1200" b="1" dirty="0">
                <a:solidFill>
                  <a:srgbClr val="9B1C1C"/>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Any document identifying you as a citizen of another country</a:t>
            </a:r>
            <a:endParaRPr lang="en-US" sz="1200" dirty="0"/>
          </a:p>
        </p:txBody>
      </p:sp>
      <p:sp>
        <p:nvSpPr>
          <p:cNvPr id="18" name="Text 16"/>
          <p:cNvSpPr/>
          <p:nvPr/>
        </p:nvSpPr>
        <p:spPr>
          <a:xfrm>
            <a:off x="4937760" y="3858768"/>
            <a:ext cx="3703320" cy="713232"/>
          </a:xfrm>
          <a:prstGeom prst="rect">
            <a:avLst/>
          </a:prstGeom>
          <a:noFill/>
          <a:ln/>
        </p:spPr>
        <p:txBody>
          <a:bodyPr wrap="square" rtlCol="0" anchor="ctr"/>
          <a:lstStyle/>
          <a:p>
            <a:pPr marL="0" indent="0">
              <a:lnSpc>
                <a:spcPct val="120000"/>
              </a:lnSpc>
              <a:buNone/>
            </a:pPr>
            <a:r>
              <a:rPr lang="en-US" sz="1200" b="1" dirty="0">
                <a:solidFill>
                  <a:srgbClr val="9B1C1C"/>
                </a:solidFill>
                <a:latin typeface="Calibri" pitchFamily="34" charset="0"/>
                <a:ea typeface="Calibri" pitchFamily="34" charset="-122"/>
                <a:cs typeface="Calibri" pitchFamily="34" charset="-120"/>
              </a:rPr>
              <a:t>✕  </a:t>
            </a:r>
            <a:r>
              <a:rPr lang="en-US" sz="1200" dirty="0">
                <a:solidFill>
                  <a:srgbClr val="2C3A52"/>
                </a:solidFill>
                <a:latin typeface="Calibri" pitchFamily="34" charset="0"/>
                <a:ea typeface="Calibri" pitchFamily="34" charset="-122"/>
                <a:cs typeface="Calibri" pitchFamily="34" charset="-120"/>
              </a:rPr>
              <a:t>Proof of U.S. residence of less than 2 years</a:t>
            </a:r>
            <a:endParaRPr lang="en-US" sz="1200" dirty="0"/>
          </a:p>
          <a:p>
            <a:pPr marL="0" indent="0">
              <a:lnSpc>
                <a:spcPct val="120000"/>
              </a:lnSpc>
              <a:buNone/>
            </a:pPr>
            <a:r>
              <a:rPr lang="en-US" sz="1200" dirty="0">
                <a:solidFill>
                  <a:srgbClr val="2C3A52"/>
                </a:solidFill>
                <a:latin typeface="Calibri" pitchFamily="34" charset="0"/>
                <a:ea typeface="Calibri" pitchFamily="34" charset="-122"/>
                <a:cs typeface="Calibri" pitchFamily="34" charset="-120"/>
              </a:rPr>
              <a:t>(makes you eligible for fast-track deportation without a hearing)</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228600"/>
            <a:ext cx="8321040" cy="640080"/>
          </a:xfrm>
          <a:prstGeom prst="rect">
            <a:avLst/>
          </a:prstGeom>
          <a:noFill/>
          <a:ln/>
        </p:spPr>
        <p:txBody>
          <a:bodyPr wrap="square" rtlCol="0" anchor="ctr"/>
          <a:lstStyle/>
          <a:p>
            <a:pPr marL="0" indent="0">
              <a:buNone/>
            </a:pPr>
            <a:r>
              <a:rPr lang="en-US" sz="3000" b="1" dirty="0">
                <a:solidFill>
                  <a:srgbClr val="1B2A4A"/>
                </a:solidFill>
                <a:latin typeface="Georgia" pitchFamily="34" charset="0"/>
                <a:ea typeface="Georgia" pitchFamily="34" charset="-122"/>
                <a:cs typeface="Georgia" pitchFamily="34" charset="-120"/>
              </a:rPr>
              <a:t>Tonight's Journey</a:t>
            </a:r>
            <a:endParaRPr lang="en-US" sz="3000" dirty="0"/>
          </a:p>
        </p:txBody>
      </p:sp>
      <p:sp>
        <p:nvSpPr>
          <p:cNvPr id="4" name="Shape 2"/>
          <p:cNvSpPr/>
          <p:nvPr/>
        </p:nvSpPr>
        <p:spPr>
          <a:xfrm>
            <a:off x="365760" y="1005840"/>
            <a:ext cx="502920" cy="50292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65760" y="1005840"/>
            <a:ext cx="502920" cy="502920"/>
          </a:xfrm>
          <a:prstGeom prst="rect">
            <a:avLst/>
          </a:prstGeom>
          <a:noFill/>
          <a:ln/>
        </p:spPr>
        <p:txBody>
          <a:bodyPr wrap="square" rtlCol="0" anchor="ctr"/>
          <a:lstStyle/>
          <a:p>
            <a:pPr marL="0" indent="0" algn="ctr">
              <a:buNone/>
            </a:pPr>
            <a:r>
              <a:rPr lang="en-US" sz="1300" b="1" dirty="0">
                <a:solidFill>
                  <a:srgbClr val="C9952A"/>
                </a:solidFill>
                <a:latin typeface="Calibri" pitchFamily="34" charset="0"/>
                <a:ea typeface="Calibri" pitchFamily="34" charset="-122"/>
                <a:cs typeface="Calibri" pitchFamily="34" charset="-120"/>
              </a:rPr>
              <a:t>01</a:t>
            </a:r>
            <a:endParaRPr lang="en-US" sz="1300" dirty="0"/>
          </a:p>
        </p:txBody>
      </p:sp>
      <p:sp>
        <p:nvSpPr>
          <p:cNvPr id="6" name="Text 4"/>
          <p:cNvSpPr/>
          <p:nvPr/>
        </p:nvSpPr>
        <p:spPr>
          <a:xfrm>
            <a:off x="1005840" y="987552"/>
            <a:ext cx="2377440" cy="292608"/>
          </a:xfrm>
          <a:prstGeom prst="rect">
            <a:avLst/>
          </a:prstGeom>
          <a:noFill/>
          <a:ln/>
        </p:spPr>
        <p:txBody>
          <a:bodyPr wrap="square"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Faith Grounding</a:t>
            </a:r>
            <a:endParaRPr lang="en-US" sz="1400" dirty="0"/>
          </a:p>
        </p:txBody>
      </p:sp>
      <p:sp>
        <p:nvSpPr>
          <p:cNvPr id="7" name="Text 5"/>
          <p:cNvSpPr/>
          <p:nvPr/>
        </p:nvSpPr>
        <p:spPr>
          <a:xfrm>
            <a:off x="1005840" y="1252728"/>
            <a:ext cx="7680960" cy="256032"/>
          </a:xfrm>
          <a:prstGeom prst="rect">
            <a:avLst/>
          </a:prstGeom>
          <a:noFill/>
          <a:ln/>
        </p:spPr>
        <p:txBody>
          <a:bodyPr wrap="square" rtlCol="0" anchor="ctr"/>
          <a:lstStyle/>
          <a:p>
            <a:pPr marL="0" indent="0">
              <a:buNone/>
            </a:pPr>
            <a:r>
              <a:rPr lang="en-US" sz="1100" i="1" dirty="0">
                <a:solidFill>
                  <a:srgbClr val="5A6070"/>
                </a:solidFill>
                <a:latin typeface="Calibri" pitchFamily="34" charset="0"/>
                <a:ea typeface="Calibri" pitchFamily="34" charset="-122"/>
                <a:cs typeface="Calibri" pitchFamily="34" charset="-120"/>
              </a:rPr>
              <a:t>Why this is a theological question, not just a political one</a:t>
            </a:r>
            <a:endParaRPr lang="en-US" sz="1100" dirty="0"/>
          </a:p>
        </p:txBody>
      </p:sp>
      <p:sp>
        <p:nvSpPr>
          <p:cNvPr id="8" name="Shape 6"/>
          <p:cNvSpPr/>
          <p:nvPr/>
        </p:nvSpPr>
        <p:spPr>
          <a:xfrm>
            <a:off x="365760" y="1773936"/>
            <a:ext cx="502920" cy="502920"/>
          </a:xfrm>
          <a:prstGeom prst="rect">
            <a:avLst/>
          </a:prstGeom>
          <a:solidFill>
            <a:srgbClr val="1B2A4A"/>
          </a:solidFill>
          <a:ln w="12700">
            <a:solidFill>
              <a:srgbClr val="1B2A4A"/>
            </a:solidFill>
            <a:prstDash val="solid"/>
          </a:ln>
        </p:spPr>
        <p:txBody>
          <a:bodyPr/>
          <a:lstStyle/>
          <a:p>
            <a:endParaRPr lang="en-US"/>
          </a:p>
        </p:txBody>
      </p:sp>
      <p:sp>
        <p:nvSpPr>
          <p:cNvPr id="9" name="Text 7"/>
          <p:cNvSpPr/>
          <p:nvPr/>
        </p:nvSpPr>
        <p:spPr>
          <a:xfrm>
            <a:off x="365760" y="1773936"/>
            <a:ext cx="502920" cy="502920"/>
          </a:xfrm>
          <a:prstGeom prst="rect">
            <a:avLst/>
          </a:prstGeom>
          <a:noFill/>
          <a:ln/>
        </p:spPr>
        <p:txBody>
          <a:bodyPr wrap="square" rtlCol="0" anchor="ctr"/>
          <a:lstStyle/>
          <a:p>
            <a:pPr marL="0" indent="0" algn="ctr">
              <a:buNone/>
            </a:pPr>
            <a:r>
              <a:rPr lang="en-US" sz="1300" b="1" dirty="0">
                <a:solidFill>
                  <a:srgbClr val="C9952A"/>
                </a:solidFill>
                <a:latin typeface="Calibri" pitchFamily="34" charset="0"/>
                <a:ea typeface="Calibri" pitchFamily="34" charset="-122"/>
                <a:cs typeface="Calibri" pitchFamily="34" charset="-120"/>
              </a:rPr>
              <a:t>02</a:t>
            </a:r>
            <a:endParaRPr lang="en-US" sz="1300" dirty="0"/>
          </a:p>
        </p:txBody>
      </p:sp>
      <p:sp>
        <p:nvSpPr>
          <p:cNvPr id="10" name="Text 8"/>
          <p:cNvSpPr/>
          <p:nvPr/>
        </p:nvSpPr>
        <p:spPr>
          <a:xfrm>
            <a:off x="1005840" y="1755648"/>
            <a:ext cx="2377440" cy="292608"/>
          </a:xfrm>
          <a:prstGeom prst="rect">
            <a:avLst/>
          </a:prstGeom>
          <a:noFill/>
          <a:ln/>
        </p:spPr>
        <p:txBody>
          <a:bodyPr wrap="square"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The Landscape</a:t>
            </a:r>
            <a:endParaRPr lang="en-US" sz="1400" dirty="0"/>
          </a:p>
        </p:txBody>
      </p:sp>
      <p:sp>
        <p:nvSpPr>
          <p:cNvPr id="11" name="Text 9"/>
          <p:cNvSpPr/>
          <p:nvPr/>
        </p:nvSpPr>
        <p:spPr>
          <a:xfrm>
            <a:off x="1005840" y="2020824"/>
            <a:ext cx="7680960" cy="256032"/>
          </a:xfrm>
          <a:prstGeom prst="rect">
            <a:avLst/>
          </a:prstGeom>
          <a:noFill/>
          <a:ln/>
        </p:spPr>
        <p:txBody>
          <a:bodyPr wrap="square" rtlCol="0" anchor="ctr"/>
          <a:lstStyle/>
          <a:p>
            <a:pPr marL="0" indent="0">
              <a:buNone/>
            </a:pPr>
            <a:r>
              <a:rPr lang="en-US" sz="1100" i="1" dirty="0">
                <a:solidFill>
                  <a:srgbClr val="5A6070"/>
                </a:solidFill>
                <a:latin typeface="Calibri" pitchFamily="34" charset="0"/>
                <a:ea typeface="Calibri" pitchFamily="34" charset="-122"/>
                <a:cs typeface="Calibri" pitchFamily="34" charset="-120"/>
              </a:rPr>
              <a:t>What has actually happened since January 2025</a:t>
            </a:r>
            <a:endParaRPr lang="en-US" sz="1100" dirty="0"/>
          </a:p>
        </p:txBody>
      </p:sp>
      <p:sp>
        <p:nvSpPr>
          <p:cNvPr id="12" name="Shape 10"/>
          <p:cNvSpPr/>
          <p:nvPr/>
        </p:nvSpPr>
        <p:spPr>
          <a:xfrm>
            <a:off x="365760" y="2542032"/>
            <a:ext cx="502920" cy="502920"/>
          </a:xfrm>
          <a:prstGeom prst="rect">
            <a:avLst/>
          </a:prstGeom>
          <a:solidFill>
            <a:srgbClr val="1B2A4A"/>
          </a:solidFill>
          <a:ln w="12700">
            <a:solidFill>
              <a:srgbClr val="1B2A4A"/>
            </a:solidFill>
            <a:prstDash val="solid"/>
          </a:ln>
        </p:spPr>
        <p:txBody>
          <a:bodyPr/>
          <a:lstStyle/>
          <a:p>
            <a:endParaRPr lang="en-US"/>
          </a:p>
        </p:txBody>
      </p:sp>
      <p:sp>
        <p:nvSpPr>
          <p:cNvPr id="13" name="Text 11"/>
          <p:cNvSpPr/>
          <p:nvPr/>
        </p:nvSpPr>
        <p:spPr>
          <a:xfrm>
            <a:off x="365760" y="2542032"/>
            <a:ext cx="502920" cy="502920"/>
          </a:xfrm>
          <a:prstGeom prst="rect">
            <a:avLst/>
          </a:prstGeom>
          <a:noFill/>
          <a:ln/>
        </p:spPr>
        <p:txBody>
          <a:bodyPr wrap="square" rtlCol="0" anchor="ctr"/>
          <a:lstStyle/>
          <a:p>
            <a:pPr marL="0" indent="0" algn="ctr">
              <a:buNone/>
            </a:pPr>
            <a:r>
              <a:rPr lang="en-US" sz="1300" b="1" dirty="0">
                <a:solidFill>
                  <a:srgbClr val="C9952A"/>
                </a:solidFill>
                <a:latin typeface="Calibri" pitchFamily="34" charset="0"/>
                <a:ea typeface="Calibri" pitchFamily="34" charset="-122"/>
                <a:cs typeface="Calibri" pitchFamily="34" charset="-120"/>
              </a:rPr>
              <a:t>03</a:t>
            </a:r>
            <a:endParaRPr lang="en-US" sz="1300" dirty="0"/>
          </a:p>
        </p:txBody>
      </p:sp>
      <p:sp>
        <p:nvSpPr>
          <p:cNvPr id="14" name="Text 12"/>
          <p:cNvSpPr/>
          <p:nvPr/>
        </p:nvSpPr>
        <p:spPr>
          <a:xfrm>
            <a:off x="1005840" y="2523744"/>
            <a:ext cx="2377440" cy="292608"/>
          </a:xfrm>
          <a:prstGeom prst="rect">
            <a:avLst/>
          </a:prstGeom>
          <a:noFill/>
          <a:ln/>
        </p:spPr>
        <p:txBody>
          <a:bodyPr wrap="square"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Know Your Rights</a:t>
            </a:r>
            <a:endParaRPr lang="en-US" sz="1400" dirty="0"/>
          </a:p>
        </p:txBody>
      </p:sp>
      <p:sp>
        <p:nvSpPr>
          <p:cNvPr id="15" name="Text 13"/>
          <p:cNvSpPr/>
          <p:nvPr/>
        </p:nvSpPr>
        <p:spPr>
          <a:xfrm>
            <a:off x="1005840" y="2788920"/>
            <a:ext cx="7680960" cy="256032"/>
          </a:xfrm>
          <a:prstGeom prst="rect">
            <a:avLst/>
          </a:prstGeom>
          <a:noFill/>
          <a:ln/>
        </p:spPr>
        <p:txBody>
          <a:bodyPr wrap="square" rtlCol="0" anchor="ctr"/>
          <a:lstStyle/>
          <a:p>
            <a:pPr marL="0" indent="0">
              <a:buNone/>
            </a:pPr>
            <a:r>
              <a:rPr lang="en-US" sz="1100" i="1" dirty="0">
                <a:solidFill>
                  <a:srgbClr val="5A6070"/>
                </a:solidFill>
                <a:latin typeface="Calibri" pitchFamily="34" charset="0"/>
                <a:ea typeface="Calibri" pitchFamily="34" charset="-122"/>
                <a:cs typeface="Calibri" pitchFamily="34" charset="-120"/>
              </a:rPr>
              <a:t>Constitutional protections every person holds</a:t>
            </a:r>
            <a:endParaRPr lang="en-US" sz="1100" dirty="0"/>
          </a:p>
        </p:txBody>
      </p:sp>
      <p:sp>
        <p:nvSpPr>
          <p:cNvPr id="16" name="Shape 14"/>
          <p:cNvSpPr/>
          <p:nvPr/>
        </p:nvSpPr>
        <p:spPr>
          <a:xfrm>
            <a:off x="365760" y="3310128"/>
            <a:ext cx="502920" cy="502920"/>
          </a:xfrm>
          <a:prstGeom prst="rect">
            <a:avLst/>
          </a:prstGeom>
          <a:solidFill>
            <a:srgbClr val="1B2A4A"/>
          </a:solidFill>
          <a:ln w="12700">
            <a:solidFill>
              <a:srgbClr val="1B2A4A"/>
            </a:solidFill>
            <a:prstDash val="solid"/>
          </a:ln>
        </p:spPr>
        <p:txBody>
          <a:bodyPr/>
          <a:lstStyle/>
          <a:p>
            <a:endParaRPr lang="en-US"/>
          </a:p>
        </p:txBody>
      </p:sp>
      <p:sp>
        <p:nvSpPr>
          <p:cNvPr id="17" name="Text 15"/>
          <p:cNvSpPr/>
          <p:nvPr/>
        </p:nvSpPr>
        <p:spPr>
          <a:xfrm>
            <a:off x="365760" y="3310128"/>
            <a:ext cx="502920" cy="502920"/>
          </a:xfrm>
          <a:prstGeom prst="rect">
            <a:avLst/>
          </a:prstGeom>
          <a:noFill/>
          <a:ln/>
        </p:spPr>
        <p:txBody>
          <a:bodyPr wrap="square" rtlCol="0" anchor="ctr"/>
          <a:lstStyle/>
          <a:p>
            <a:pPr marL="0" indent="0" algn="ctr">
              <a:buNone/>
            </a:pPr>
            <a:r>
              <a:rPr lang="en-US" sz="1300" b="1" dirty="0">
                <a:solidFill>
                  <a:srgbClr val="C9952A"/>
                </a:solidFill>
                <a:latin typeface="Calibri" pitchFamily="34" charset="0"/>
                <a:ea typeface="Calibri" pitchFamily="34" charset="-122"/>
                <a:cs typeface="Calibri" pitchFamily="34" charset="-120"/>
              </a:rPr>
              <a:t>04</a:t>
            </a:r>
            <a:endParaRPr lang="en-US" sz="1300" dirty="0"/>
          </a:p>
        </p:txBody>
      </p:sp>
      <p:sp>
        <p:nvSpPr>
          <p:cNvPr id="18" name="Text 16"/>
          <p:cNvSpPr/>
          <p:nvPr/>
        </p:nvSpPr>
        <p:spPr>
          <a:xfrm>
            <a:off x="1005840" y="3291840"/>
            <a:ext cx="2377440" cy="292608"/>
          </a:xfrm>
          <a:prstGeom prst="rect">
            <a:avLst/>
          </a:prstGeom>
          <a:noFill/>
          <a:ln/>
        </p:spPr>
        <p:txBody>
          <a:bodyPr wrap="square"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Your Church's Plan</a:t>
            </a:r>
            <a:endParaRPr lang="en-US" sz="1400" dirty="0"/>
          </a:p>
        </p:txBody>
      </p:sp>
      <p:sp>
        <p:nvSpPr>
          <p:cNvPr id="19" name="Text 17"/>
          <p:cNvSpPr/>
          <p:nvPr/>
        </p:nvSpPr>
        <p:spPr>
          <a:xfrm>
            <a:off x="1005840" y="3557016"/>
            <a:ext cx="7680960" cy="256032"/>
          </a:xfrm>
          <a:prstGeom prst="rect">
            <a:avLst/>
          </a:prstGeom>
          <a:noFill/>
          <a:ln/>
        </p:spPr>
        <p:txBody>
          <a:bodyPr wrap="square" rtlCol="0" anchor="ctr"/>
          <a:lstStyle/>
          <a:p>
            <a:pPr marL="0" indent="0">
              <a:buNone/>
            </a:pPr>
            <a:r>
              <a:rPr lang="en-US" sz="1100" i="1" dirty="0">
                <a:solidFill>
                  <a:srgbClr val="5A6070"/>
                </a:solidFill>
                <a:latin typeface="Calibri" pitchFamily="34" charset="0"/>
                <a:ea typeface="Calibri" pitchFamily="34" charset="-122"/>
                <a:cs typeface="Calibri" pitchFamily="34" charset="-120"/>
              </a:rPr>
              <a:t>Practical steps for congregations</a:t>
            </a:r>
            <a:endParaRPr lang="en-US" sz="1100" dirty="0"/>
          </a:p>
        </p:txBody>
      </p:sp>
      <p:sp>
        <p:nvSpPr>
          <p:cNvPr id="20" name="Shape 18"/>
          <p:cNvSpPr/>
          <p:nvPr/>
        </p:nvSpPr>
        <p:spPr>
          <a:xfrm>
            <a:off x="365760" y="4078224"/>
            <a:ext cx="502920" cy="502920"/>
          </a:xfrm>
          <a:prstGeom prst="rect">
            <a:avLst/>
          </a:prstGeom>
          <a:solidFill>
            <a:srgbClr val="1B2A4A"/>
          </a:solidFill>
          <a:ln w="12700">
            <a:solidFill>
              <a:srgbClr val="1B2A4A"/>
            </a:solidFill>
            <a:prstDash val="solid"/>
          </a:ln>
        </p:spPr>
        <p:txBody>
          <a:bodyPr/>
          <a:lstStyle/>
          <a:p>
            <a:endParaRPr lang="en-US"/>
          </a:p>
        </p:txBody>
      </p:sp>
      <p:sp>
        <p:nvSpPr>
          <p:cNvPr id="21" name="Text 19"/>
          <p:cNvSpPr/>
          <p:nvPr/>
        </p:nvSpPr>
        <p:spPr>
          <a:xfrm>
            <a:off x="365760" y="4078224"/>
            <a:ext cx="502920" cy="502920"/>
          </a:xfrm>
          <a:prstGeom prst="rect">
            <a:avLst/>
          </a:prstGeom>
          <a:noFill/>
          <a:ln/>
        </p:spPr>
        <p:txBody>
          <a:bodyPr wrap="square" rtlCol="0" anchor="ctr"/>
          <a:lstStyle/>
          <a:p>
            <a:pPr marL="0" indent="0" algn="ctr">
              <a:buNone/>
            </a:pPr>
            <a:r>
              <a:rPr lang="en-US" sz="1300" b="1" dirty="0">
                <a:solidFill>
                  <a:srgbClr val="C9952A"/>
                </a:solidFill>
                <a:latin typeface="Calibri" pitchFamily="34" charset="0"/>
                <a:ea typeface="Calibri" pitchFamily="34" charset="-122"/>
                <a:cs typeface="Calibri" pitchFamily="34" charset="-120"/>
              </a:rPr>
              <a:t>05</a:t>
            </a:r>
            <a:endParaRPr lang="en-US" sz="1300" dirty="0"/>
          </a:p>
        </p:txBody>
      </p:sp>
      <p:sp>
        <p:nvSpPr>
          <p:cNvPr id="22" name="Text 20"/>
          <p:cNvSpPr/>
          <p:nvPr/>
        </p:nvSpPr>
        <p:spPr>
          <a:xfrm>
            <a:off x="1005840" y="4059936"/>
            <a:ext cx="2377440" cy="292608"/>
          </a:xfrm>
          <a:prstGeom prst="rect">
            <a:avLst/>
          </a:prstGeom>
          <a:noFill/>
          <a:ln/>
        </p:spPr>
        <p:txBody>
          <a:bodyPr wrap="square"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Conversation</a:t>
            </a:r>
            <a:endParaRPr lang="en-US" sz="1400" dirty="0"/>
          </a:p>
        </p:txBody>
      </p:sp>
      <p:sp>
        <p:nvSpPr>
          <p:cNvPr id="23" name="Text 21"/>
          <p:cNvSpPr/>
          <p:nvPr/>
        </p:nvSpPr>
        <p:spPr>
          <a:xfrm>
            <a:off x="1005840" y="4325112"/>
            <a:ext cx="7680960" cy="256032"/>
          </a:xfrm>
          <a:prstGeom prst="rect">
            <a:avLst/>
          </a:prstGeom>
          <a:noFill/>
          <a:ln/>
        </p:spPr>
        <p:txBody>
          <a:bodyPr wrap="square" rtlCol="0" anchor="ctr"/>
          <a:lstStyle/>
          <a:p>
            <a:pPr marL="0" indent="0">
              <a:buNone/>
            </a:pPr>
            <a:r>
              <a:rPr lang="en-US" sz="1100" i="1" dirty="0">
                <a:solidFill>
                  <a:srgbClr val="5A6070"/>
                </a:solidFill>
                <a:latin typeface="Calibri" pitchFamily="34" charset="0"/>
                <a:ea typeface="Calibri" pitchFamily="34" charset="-122"/>
                <a:cs typeface="Calibri" pitchFamily="34" charset="-120"/>
              </a:rPr>
              <a:t>Discussion, questions, and commitment</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57200" y="228600"/>
            <a:ext cx="8229600" cy="5943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If ICE Comes to Your Home</a:t>
            </a:r>
            <a:endParaRPr lang="en-US" sz="3000" dirty="0"/>
          </a:p>
        </p:txBody>
      </p:sp>
      <p:sp>
        <p:nvSpPr>
          <p:cNvPr id="4" name="Shape 2"/>
          <p:cNvSpPr/>
          <p:nvPr/>
        </p:nvSpPr>
        <p:spPr>
          <a:xfrm>
            <a:off x="457200" y="1005840"/>
            <a:ext cx="347472" cy="347472"/>
          </a:xfrm>
          <a:prstGeom prst="rect">
            <a:avLst/>
          </a:prstGeom>
          <a:solidFill>
            <a:srgbClr val="9B1C1C"/>
          </a:solidFill>
          <a:ln w="12700">
            <a:solidFill>
              <a:srgbClr val="9B1C1C"/>
            </a:solidFill>
            <a:prstDash val="solid"/>
          </a:ln>
        </p:spPr>
        <p:txBody>
          <a:bodyPr/>
          <a:lstStyle/>
          <a:p>
            <a:endParaRPr lang="en-US"/>
          </a:p>
        </p:txBody>
      </p:sp>
      <p:sp>
        <p:nvSpPr>
          <p:cNvPr id="5" name="Text 3"/>
          <p:cNvSpPr/>
          <p:nvPr/>
        </p:nvSpPr>
        <p:spPr>
          <a:xfrm>
            <a:off x="457200" y="1005840"/>
            <a:ext cx="347472" cy="347472"/>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6" name="Text 4"/>
          <p:cNvSpPr/>
          <p:nvPr/>
        </p:nvSpPr>
        <p:spPr>
          <a:xfrm>
            <a:off x="932688" y="1005840"/>
            <a:ext cx="7772400" cy="384048"/>
          </a:xfrm>
          <a:prstGeom prst="rect">
            <a:avLst/>
          </a:prstGeom>
          <a:noFill/>
          <a:ln/>
        </p:spPr>
        <p:txBody>
          <a:bodyPr wrap="square" rtlCol="0" anchor="ctr"/>
          <a:lstStyle/>
          <a:p>
            <a:pPr marL="0" indent="0">
              <a:buNone/>
            </a:pPr>
            <a:r>
              <a:rPr lang="en-US" sz="1350" dirty="0">
                <a:solidFill>
                  <a:srgbClr val="C9952A"/>
                </a:solidFill>
                <a:latin typeface="Calibri" pitchFamily="34" charset="0"/>
                <a:ea typeface="Calibri" pitchFamily="34" charset="-122"/>
                <a:cs typeface="Calibri" pitchFamily="34" charset="-120"/>
              </a:rPr>
              <a:t>Do not open the door.</a:t>
            </a:r>
            <a:endParaRPr lang="en-US" sz="1350" dirty="0"/>
          </a:p>
        </p:txBody>
      </p:sp>
      <p:sp>
        <p:nvSpPr>
          <p:cNvPr id="7" name="Shape 5"/>
          <p:cNvSpPr/>
          <p:nvPr/>
        </p:nvSpPr>
        <p:spPr>
          <a:xfrm>
            <a:off x="457200" y="1664208"/>
            <a:ext cx="347472" cy="347472"/>
          </a:xfrm>
          <a:prstGeom prst="rect">
            <a:avLst/>
          </a:prstGeom>
          <a:solidFill>
            <a:srgbClr val="9B1C1C"/>
          </a:solidFill>
          <a:ln w="12700">
            <a:solidFill>
              <a:srgbClr val="9B1C1C"/>
            </a:solidFill>
            <a:prstDash val="solid"/>
          </a:ln>
        </p:spPr>
        <p:txBody>
          <a:bodyPr/>
          <a:lstStyle/>
          <a:p>
            <a:endParaRPr lang="en-US"/>
          </a:p>
        </p:txBody>
      </p:sp>
      <p:sp>
        <p:nvSpPr>
          <p:cNvPr id="8" name="Text 6"/>
          <p:cNvSpPr/>
          <p:nvPr/>
        </p:nvSpPr>
        <p:spPr>
          <a:xfrm>
            <a:off x="457200" y="1664208"/>
            <a:ext cx="347472" cy="347472"/>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9" name="Text 7"/>
          <p:cNvSpPr/>
          <p:nvPr/>
        </p:nvSpPr>
        <p:spPr>
          <a:xfrm>
            <a:off x="932688" y="1664208"/>
            <a:ext cx="7772400" cy="384048"/>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Assert your right to remain silent through the door.</a:t>
            </a:r>
            <a:endParaRPr lang="en-US" sz="1350" dirty="0"/>
          </a:p>
        </p:txBody>
      </p:sp>
      <p:sp>
        <p:nvSpPr>
          <p:cNvPr id="10" name="Shape 8"/>
          <p:cNvSpPr/>
          <p:nvPr/>
        </p:nvSpPr>
        <p:spPr>
          <a:xfrm>
            <a:off x="457200" y="2322576"/>
            <a:ext cx="347472" cy="347472"/>
          </a:xfrm>
          <a:prstGeom prst="rect">
            <a:avLst/>
          </a:prstGeom>
          <a:solidFill>
            <a:srgbClr val="9B1C1C"/>
          </a:solidFill>
          <a:ln w="12700">
            <a:solidFill>
              <a:srgbClr val="9B1C1C"/>
            </a:solidFill>
            <a:prstDash val="solid"/>
          </a:ln>
        </p:spPr>
        <p:txBody>
          <a:bodyPr/>
          <a:lstStyle/>
          <a:p>
            <a:endParaRPr lang="en-US"/>
          </a:p>
        </p:txBody>
      </p:sp>
      <p:sp>
        <p:nvSpPr>
          <p:cNvPr id="11" name="Text 9"/>
          <p:cNvSpPr/>
          <p:nvPr/>
        </p:nvSpPr>
        <p:spPr>
          <a:xfrm>
            <a:off x="457200" y="2322576"/>
            <a:ext cx="347472" cy="347472"/>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2" name="Text 10"/>
          <p:cNvSpPr/>
          <p:nvPr/>
        </p:nvSpPr>
        <p:spPr>
          <a:xfrm>
            <a:off x="932688" y="2322576"/>
            <a:ext cx="7772400" cy="384048"/>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Slide your red card under the door.</a:t>
            </a:r>
            <a:endParaRPr lang="en-US" sz="1350" dirty="0"/>
          </a:p>
        </p:txBody>
      </p:sp>
      <p:sp>
        <p:nvSpPr>
          <p:cNvPr id="13" name="Shape 11"/>
          <p:cNvSpPr/>
          <p:nvPr/>
        </p:nvSpPr>
        <p:spPr>
          <a:xfrm>
            <a:off x="457200" y="2980944"/>
            <a:ext cx="347472" cy="347472"/>
          </a:xfrm>
          <a:prstGeom prst="rect">
            <a:avLst/>
          </a:prstGeom>
          <a:solidFill>
            <a:srgbClr val="9B1C1C"/>
          </a:solidFill>
          <a:ln w="12700">
            <a:solidFill>
              <a:srgbClr val="9B1C1C"/>
            </a:solidFill>
            <a:prstDash val="solid"/>
          </a:ln>
        </p:spPr>
        <p:txBody>
          <a:bodyPr/>
          <a:lstStyle/>
          <a:p>
            <a:endParaRPr lang="en-US"/>
          </a:p>
        </p:txBody>
      </p:sp>
      <p:sp>
        <p:nvSpPr>
          <p:cNvPr id="14" name="Text 12"/>
          <p:cNvSpPr/>
          <p:nvPr/>
        </p:nvSpPr>
        <p:spPr>
          <a:xfrm>
            <a:off x="457200" y="2980944"/>
            <a:ext cx="347472" cy="347472"/>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15" name="Text 13"/>
          <p:cNvSpPr/>
          <p:nvPr/>
        </p:nvSpPr>
        <p:spPr>
          <a:xfrm>
            <a:off x="932688" y="2980944"/>
            <a:ext cx="7772400" cy="384048"/>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Ask them to slide a judicial warrant signed by a judge under the door.</a:t>
            </a:r>
            <a:endParaRPr lang="en-US" sz="1350" dirty="0"/>
          </a:p>
        </p:txBody>
      </p:sp>
      <p:sp>
        <p:nvSpPr>
          <p:cNvPr id="16" name="Shape 14"/>
          <p:cNvSpPr/>
          <p:nvPr/>
        </p:nvSpPr>
        <p:spPr>
          <a:xfrm>
            <a:off x="457200" y="3639312"/>
            <a:ext cx="347472" cy="347472"/>
          </a:xfrm>
          <a:prstGeom prst="rect">
            <a:avLst/>
          </a:prstGeom>
          <a:solidFill>
            <a:srgbClr val="9B1C1C"/>
          </a:solidFill>
          <a:ln w="12700">
            <a:solidFill>
              <a:srgbClr val="9B1C1C"/>
            </a:solidFill>
            <a:prstDash val="solid"/>
          </a:ln>
        </p:spPr>
        <p:txBody>
          <a:bodyPr/>
          <a:lstStyle/>
          <a:p>
            <a:endParaRPr lang="en-US"/>
          </a:p>
        </p:txBody>
      </p:sp>
      <p:sp>
        <p:nvSpPr>
          <p:cNvPr id="17" name="Text 15"/>
          <p:cNvSpPr/>
          <p:nvPr/>
        </p:nvSpPr>
        <p:spPr>
          <a:xfrm>
            <a:off x="457200" y="3639312"/>
            <a:ext cx="347472" cy="347472"/>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18" name="Text 16"/>
          <p:cNvSpPr/>
          <p:nvPr/>
        </p:nvSpPr>
        <p:spPr>
          <a:xfrm>
            <a:off x="932688" y="3639312"/>
            <a:ext cx="7772400" cy="384048"/>
          </a:xfrm>
          <a:prstGeom prst="rect">
            <a:avLst/>
          </a:prstGeom>
          <a:noFill/>
          <a:ln/>
        </p:spPr>
        <p:txBody>
          <a:bodyPr wrap="square" rtlCol="0" anchor="ctr"/>
          <a:lstStyle/>
          <a:p>
            <a:pPr marL="0" indent="0">
              <a:buNone/>
            </a:pPr>
            <a:r>
              <a:rPr lang="en-US" sz="1350" dirty="0">
                <a:solidFill>
                  <a:srgbClr val="C9952A"/>
                </a:solidFill>
                <a:latin typeface="Calibri" pitchFamily="34" charset="0"/>
                <a:ea typeface="Calibri" pitchFamily="34" charset="-122"/>
                <a:cs typeface="Calibri" pitchFamily="34" charset="-120"/>
              </a:rPr>
              <a:t>Do not open the door unless they produce a valid judicial warrant.</a:t>
            </a:r>
            <a:endParaRPr lang="en-US" sz="1350" dirty="0"/>
          </a:p>
        </p:txBody>
      </p:sp>
      <p:sp>
        <p:nvSpPr>
          <p:cNvPr id="19" name="Shape 17"/>
          <p:cNvSpPr/>
          <p:nvPr/>
        </p:nvSpPr>
        <p:spPr>
          <a:xfrm>
            <a:off x="457200" y="4297680"/>
            <a:ext cx="347472" cy="347472"/>
          </a:xfrm>
          <a:prstGeom prst="rect">
            <a:avLst/>
          </a:prstGeom>
          <a:solidFill>
            <a:srgbClr val="9B1C1C"/>
          </a:solidFill>
          <a:ln w="12700">
            <a:solidFill>
              <a:srgbClr val="9B1C1C"/>
            </a:solidFill>
            <a:prstDash val="solid"/>
          </a:ln>
        </p:spPr>
        <p:txBody>
          <a:bodyPr/>
          <a:lstStyle/>
          <a:p>
            <a:endParaRPr lang="en-US"/>
          </a:p>
        </p:txBody>
      </p:sp>
      <p:sp>
        <p:nvSpPr>
          <p:cNvPr id="20" name="Text 18"/>
          <p:cNvSpPr/>
          <p:nvPr/>
        </p:nvSpPr>
        <p:spPr>
          <a:xfrm>
            <a:off x="457200" y="4297680"/>
            <a:ext cx="347472" cy="347472"/>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21" name="Text 19"/>
          <p:cNvSpPr/>
          <p:nvPr/>
        </p:nvSpPr>
        <p:spPr>
          <a:xfrm>
            <a:off x="932688" y="4297680"/>
            <a:ext cx="7772400" cy="384048"/>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Do not sign anything. Call a lawyer immediately.</a:t>
            </a:r>
            <a:endParaRPr lang="en-US" sz="1350" dirty="0"/>
          </a:p>
        </p:txBody>
      </p:sp>
      <p:sp>
        <p:nvSpPr>
          <p:cNvPr id="22" name="Text 20"/>
          <p:cNvSpPr/>
          <p:nvPr/>
        </p:nvSpPr>
        <p:spPr>
          <a:xfrm>
            <a:off x="457200" y="4754880"/>
            <a:ext cx="8229600" cy="320040"/>
          </a:xfrm>
          <a:prstGeom prst="rect">
            <a:avLst/>
          </a:prstGeom>
          <a:noFill/>
          <a:ln/>
        </p:spPr>
        <p:txBody>
          <a:bodyPr wrap="square" rtlCol="0" anchor="ctr"/>
          <a:lstStyle/>
          <a:p>
            <a:pPr marL="0" indent="0">
              <a:buNone/>
            </a:pPr>
            <a:r>
              <a:rPr lang="en-US" sz="1100" b="1" i="1" dirty="0">
                <a:solidFill>
                  <a:srgbClr val="C9952A"/>
                </a:solidFill>
                <a:latin typeface="Calibri" pitchFamily="34" charset="0"/>
                <a:ea typeface="Calibri" pitchFamily="34" charset="-122"/>
                <a:cs typeface="Calibri" pitchFamily="34" charset="-120"/>
              </a:rPr>
              <a:t>An administrative ICE warrant is NOT the same as a judicial warrant.</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182880"/>
            <a:ext cx="8321040" cy="594360"/>
          </a:xfrm>
          <a:prstGeom prst="rect">
            <a:avLst/>
          </a:prstGeom>
          <a:noFill/>
          <a:ln/>
        </p:spPr>
        <p:txBody>
          <a:bodyPr wrap="square" rtlCol="0" anchor="ctr"/>
          <a:lstStyle/>
          <a:p>
            <a:pPr marL="0" indent="0">
              <a:buNone/>
            </a:pPr>
            <a:r>
              <a:rPr lang="en-US" sz="2600" b="1" dirty="0">
                <a:solidFill>
                  <a:srgbClr val="1B2A4A"/>
                </a:solidFill>
                <a:latin typeface="Georgia" pitchFamily="34" charset="0"/>
                <a:ea typeface="Georgia" pitchFamily="34" charset="-122"/>
                <a:cs typeface="Georgia" pitchFamily="34" charset="-120"/>
              </a:rPr>
              <a:t>What to Look for on a Warrant</a:t>
            </a:r>
            <a:endParaRPr lang="en-US" sz="2600" dirty="0"/>
          </a:p>
        </p:txBody>
      </p:sp>
      <p:sp>
        <p:nvSpPr>
          <p:cNvPr id="4" name="Text 2"/>
          <p:cNvSpPr/>
          <p:nvPr/>
        </p:nvSpPr>
        <p:spPr>
          <a:xfrm>
            <a:off x="411480" y="822960"/>
            <a:ext cx="8321040" cy="411480"/>
          </a:xfrm>
          <a:prstGeom prst="rect">
            <a:avLst/>
          </a:prstGeom>
          <a:noFill/>
          <a:ln/>
        </p:spPr>
        <p:txBody>
          <a:bodyPr wrap="square" rtlCol="0" anchor="ctr"/>
          <a:lstStyle/>
          <a:p>
            <a:pPr marL="0" indent="0">
              <a:buNone/>
            </a:pPr>
            <a:r>
              <a:rPr lang="en-US" sz="1300" i="1" dirty="0">
                <a:solidFill>
                  <a:srgbClr val="5A6070"/>
                </a:solidFill>
                <a:latin typeface="Calibri" pitchFamily="34" charset="0"/>
                <a:ea typeface="Calibri" pitchFamily="34" charset="-122"/>
                <a:cs typeface="Calibri" pitchFamily="34" charset="-120"/>
              </a:rPr>
              <a:t>A valid JUDICIAL warrant (not an administrative ICE warrant) must have all of these:</a:t>
            </a:r>
            <a:endParaRPr lang="en-US" sz="1300" dirty="0"/>
          </a:p>
        </p:txBody>
      </p:sp>
      <p:sp>
        <p:nvSpPr>
          <p:cNvPr id="5" name="Shape 3"/>
          <p:cNvSpPr/>
          <p:nvPr/>
        </p:nvSpPr>
        <p:spPr>
          <a:xfrm>
            <a:off x="365760" y="1371600"/>
            <a:ext cx="384048" cy="384048"/>
          </a:xfrm>
          <a:prstGeom prst="rect">
            <a:avLst/>
          </a:prstGeom>
          <a:solidFill>
            <a:srgbClr val="1B2A4A"/>
          </a:solidFill>
          <a:ln w="12700">
            <a:solidFill>
              <a:srgbClr val="1B2A4A"/>
            </a:solidFill>
            <a:prstDash val="solid"/>
          </a:ln>
        </p:spPr>
        <p:txBody>
          <a:bodyPr/>
          <a:lstStyle/>
          <a:p>
            <a:endParaRPr lang="en-US"/>
          </a:p>
        </p:txBody>
      </p:sp>
      <p:sp>
        <p:nvSpPr>
          <p:cNvPr id="6" name="Text 4"/>
          <p:cNvSpPr/>
          <p:nvPr/>
        </p:nvSpPr>
        <p:spPr>
          <a:xfrm>
            <a:off x="365760" y="1371600"/>
            <a:ext cx="384048" cy="384048"/>
          </a:xfrm>
          <a:prstGeom prst="rect">
            <a:avLst/>
          </a:prstGeom>
          <a:noFill/>
          <a:ln/>
        </p:spPr>
        <p:txBody>
          <a:bodyPr wrap="square" rtlCol="0" anchor="ctr"/>
          <a:lstStyle/>
          <a:p>
            <a:pPr marL="0" indent="0" algn="ctr">
              <a:buNone/>
            </a:pPr>
            <a:r>
              <a:rPr lang="en-US" sz="1600" b="1" dirty="0">
                <a:solidFill>
                  <a:srgbClr val="C9952A"/>
                </a:solidFill>
                <a:latin typeface="Calibri" pitchFamily="34" charset="0"/>
                <a:ea typeface="Calibri" pitchFamily="34" charset="-122"/>
                <a:cs typeface="Calibri" pitchFamily="34" charset="-120"/>
              </a:rPr>
              <a:t>✓</a:t>
            </a:r>
            <a:endParaRPr lang="en-US" sz="1600" dirty="0"/>
          </a:p>
        </p:txBody>
      </p:sp>
      <p:sp>
        <p:nvSpPr>
          <p:cNvPr id="7" name="Text 5"/>
          <p:cNvSpPr/>
          <p:nvPr/>
        </p:nvSpPr>
        <p:spPr>
          <a:xfrm>
            <a:off x="868680" y="1371600"/>
            <a:ext cx="3200400" cy="256032"/>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United States District Court header</a:t>
            </a:r>
            <a:endParaRPr lang="en-US" sz="1300" dirty="0"/>
          </a:p>
        </p:txBody>
      </p:sp>
      <p:sp>
        <p:nvSpPr>
          <p:cNvPr id="8" name="Text 6"/>
          <p:cNvSpPr/>
          <p:nvPr/>
        </p:nvSpPr>
        <p:spPr>
          <a:xfrm>
            <a:off x="868680" y="1618488"/>
            <a:ext cx="7818120" cy="256032"/>
          </a:xfrm>
          <a:prstGeom prst="rect">
            <a:avLst/>
          </a:prstGeom>
          <a:noFill/>
          <a:ln/>
        </p:spPr>
        <p:txBody>
          <a:bodyPr wrap="square" rtlCol="0" anchor="ctr"/>
          <a:lstStyle/>
          <a:p>
            <a:pPr marL="0" indent="0">
              <a:buNone/>
            </a:pPr>
            <a:r>
              <a:rPr lang="en-US" sz="1150" i="1" dirty="0">
                <a:solidFill>
                  <a:srgbClr val="5A6070"/>
                </a:solidFill>
                <a:latin typeface="Calibri" pitchFamily="34" charset="0"/>
                <a:ea typeface="Calibri" pitchFamily="34" charset="-122"/>
                <a:cs typeface="Calibri" pitchFamily="34" charset="-120"/>
              </a:rPr>
              <a:t>Must say District Court — not a DHS or ICE administrative form</a:t>
            </a:r>
            <a:endParaRPr lang="en-US" sz="1150" dirty="0"/>
          </a:p>
        </p:txBody>
      </p:sp>
      <p:sp>
        <p:nvSpPr>
          <p:cNvPr id="9" name="Shape 7"/>
          <p:cNvSpPr/>
          <p:nvPr/>
        </p:nvSpPr>
        <p:spPr>
          <a:xfrm>
            <a:off x="365760" y="1965960"/>
            <a:ext cx="384048" cy="384048"/>
          </a:xfrm>
          <a:prstGeom prst="rect">
            <a:avLst/>
          </a:prstGeom>
          <a:solidFill>
            <a:srgbClr val="1B2A4A"/>
          </a:solidFill>
          <a:ln w="12700">
            <a:solidFill>
              <a:srgbClr val="1B2A4A"/>
            </a:solidFill>
            <a:prstDash val="solid"/>
          </a:ln>
        </p:spPr>
        <p:txBody>
          <a:bodyPr/>
          <a:lstStyle/>
          <a:p>
            <a:endParaRPr lang="en-US"/>
          </a:p>
        </p:txBody>
      </p:sp>
      <p:sp>
        <p:nvSpPr>
          <p:cNvPr id="10" name="Text 8"/>
          <p:cNvSpPr/>
          <p:nvPr/>
        </p:nvSpPr>
        <p:spPr>
          <a:xfrm>
            <a:off x="365760" y="1965960"/>
            <a:ext cx="384048" cy="384048"/>
          </a:xfrm>
          <a:prstGeom prst="rect">
            <a:avLst/>
          </a:prstGeom>
          <a:noFill/>
          <a:ln/>
        </p:spPr>
        <p:txBody>
          <a:bodyPr wrap="square" rtlCol="0" anchor="ctr"/>
          <a:lstStyle/>
          <a:p>
            <a:pPr marL="0" indent="0" algn="ctr">
              <a:buNone/>
            </a:pPr>
            <a:r>
              <a:rPr lang="en-US" sz="1600" b="1" dirty="0">
                <a:solidFill>
                  <a:srgbClr val="C9952A"/>
                </a:solidFill>
                <a:latin typeface="Calibri" pitchFamily="34" charset="0"/>
                <a:ea typeface="Calibri" pitchFamily="34" charset="-122"/>
                <a:cs typeface="Calibri" pitchFamily="34" charset="-120"/>
              </a:rPr>
              <a:t>✓</a:t>
            </a:r>
            <a:endParaRPr lang="en-US" sz="1600" dirty="0"/>
          </a:p>
        </p:txBody>
      </p:sp>
      <p:sp>
        <p:nvSpPr>
          <p:cNvPr id="11" name="Text 9"/>
          <p:cNvSpPr/>
          <p:nvPr/>
        </p:nvSpPr>
        <p:spPr>
          <a:xfrm>
            <a:off x="868680" y="1965960"/>
            <a:ext cx="3200400" cy="256032"/>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Not more than 14 days old</a:t>
            </a:r>
            <a:endParaRPr lang="en-US" sz="1300" dirty="0"/>
          </a:p>
        </p:txBody>
      </p:sp>
      <p:sp>
        <p:nvSpPr>
          <p:cNvPr id="12" name="Text 10"/>
          <p:cNvSpPr/>
          <p:nvPr/>
        </p:nvSpPr>
        <p:spPr>
          <a:xfrm>
            <a:off x="868680" y="2212848"/>
            <a:ext cx="7818120" cy="256032"/>
          </a:xfrm>
          <a:prstGeom prst="rect">
            <a:avLst/>
          </a:prstGeom>
          <a:noFill/>
          <a:ln/>
        </p:spPr>
        <p:txBody>
          <a:bodyPr wrap="square" rtlCol="0" anchor="ctr"/>
          <a:lstStyle/>
          <a:p>
            <a:pPr marL="0" indent="0">
              <a:buNone/>
            </a:pPr>
            <a:r>
              <a:rPr lang="en-US" sz="1150" i="1" dirty="0">
                <a:solidFill>
                  <a:srgbClr val="5A6070"/>
                </a:solidFill>
                <a:latin typeface="Calibri" pitchFamily="34" charset="0"/>
                <a:ea typeface="Calibri" pitchFamily="34" charset="-122"/>
                <a:cs typeface="Calibri" pitchFamily="34" charset="-120"/>
              </a:rPr>
              <a:t>Check the date — expired warrants are invalid</a:t>
            </a:r>
            <a:endParaRPr lang="en-US" sz="1150" dirty="0"/>
          </a:p>
        </p:txBody>
      </p:sp>
      <p:sp>
        <p:nvSpPr>
          <p:cNvPr id="13" name="Shape 11"/>
          <p:cNvSpPr/>
          <p:nvPr/>
        </p:nvSpPr>
        <p:spPr>
          <a:xfrm>
            <a:off x="365760" y="2560320"/>
            <a:ext cx="384048" cy="384048"/>
          </a:xfrm>
          <a:prstGeom prst="rect">
            <a:avLst/>
          </a:prstGeom>
          <a:solidFill>
            <a:srgbClr val="1B2A4A"/>
          </a:solidFill>
          <a:ln w="12700">
            <a:solidFill>
              <a:srgbClr val="1B2A4A"/>
            </a:solidFill>
            <a:prstDash val="solid"/>
          </a:ln>
        </p:spPr>
        <p:txBody>
          <a:bodyPr/>
          <a:lstStyle/>
          <a:p>
            <a:endParaRPr lang="en-US"/>
          </a:p>
        </p:txBody>
      </p:sp>
      <p:sp>
        <p:nvSpPr>
          <p:cNvPr id="14" name="Text 12"/>
          <p:cNvSpPr/>
          <p:nvPr/>
        </p:nvSpPr>
        <p:spPr>
          <a:xfrm>
            <a:off x="365760" y="2560320"/>
            <a:ext cx="384048" cy="384048"/>
          </a:xfrm>
          <a:prstGeom prst="rect">
            <a:avLst/>
          </a:prstGeom>
          <a:noFill/>
          <a:ln/>
        </p:spPr>
        <p:txBody>
          <a:bodyPr wrap="square" rtlCol="0" anchor="ctr"/>
          <a:lstStyle/>
          <a:p>
            <a:pPr marL="0" indent="0" algn="ctr">
              <a:buNone/>
            </a:pPr>
            <a:r>
              <a:rPr lang="en-US" sz="1600" b="1" dirty="0">
                <a:solidFill>
                  <a:srgbClr val="C9952A"/>
                </a:solidFill>
                <a:latin typeface="Calibri" pitchFamily="34" charset="0"/>
                <a:ea typeface="Calibri" pitchFamily="34" charset="-122"/>
                <a:cs typeface="Calibri" pitchFamily="34" charset="-120"/>
              </a:rPr>
              <a:t>✓</a:t>
            </a:r>
            <a:endParaRPr lang="en-US" sz="1600" dirty="0"/>
          </a:p>
        </p:txBody>
      </p:sp>
      <p:sp>
        <p:nvSpPr>
          <p:cNvPr id="15" name="Text 13"/>
          <p:cNvSpPr/>
          <p:nvPr/>
        </p:nvSpPr>
        <p:spPr>
          <a:xfrm>
            <a:off x="868680" y="2560320"/>
            <a:ext cx="3200400" cy="256032"/>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Official court seal</a:t>
            </a:r>
            <a:endParaRPr lang="en-US" sz="1300" dirty="0"/>
          </a:p>
        </p:txBody>
      </p:sp>
      <p:sp>
        <p:nvSpPr>
          <p:cNvPr id="16" name="Text 14"/>
          <p:cNvSpPr/>
          <p:nvPr/>
        </p:nvSpPr>
        <p:spPr>
          <a:xfrm>
            <a:off x="868680" y="2807208"/>
            <a:ext cx="7818120" cy="256032"/>
          </a:xfrm>
          <a:prstGeom prst="rect">
            <a:avLst/>
          </a:prstGeom>
          <a:noFill/>
          <a:ln/>
        </p:spPr>
        <p:txBody>
          <a:bodyPr wrap="square" rtlCol="0" anchor="ctr"/>
          <a:lstStyle/>
          <a:p>
            <a:pPr marL="0" indent="0">
              <a:buNone/>
            </a:pPr>
            <a:r>
              <a:rPr lang="en-US" sz="1150" i="1" dirty="0">
                <a:solidFill>
                  <a:srgbClr val="5A6070"/>
                </a:solidFill>
                <a:latin typeface="Calibri" pitchFamily="34" charset="0"/>
                <a:ea typeface="Calibri" pitchFamily="34" charset="-122"/>
                <a:cs typeface="Calibri" pitchFamily="34" charset="-120"/>
              </a:rPr>
              <a:t>Administrative warrants do not have this</a:t>
            </a:r>
            <a:endParaRPr lang="en-US" sz="1150" dirty="0"/>
          </a:p>
        </p:txBody>
      </p:sp>
      <p:sp>
        <p:nvSpPr>
          <p:cNvPr id="17" name="Shape 15"/>
          <p:cNvSpPr/>
          <p:nvPr/>
        </p:nvSpPr>
        <p:spPr>
          <a:xfrm>
            <a:off x="365760" y="3154680"/>
            <a:ext cx="384048" cy="384048"/>
          </a:xfrm>
          <a:prstGeom prst="rect">
            <a:avLst/>
          </a:prstGeom>
          <a:solidFill>
            <a:srgbClr val="1B2A4A"/>
          </a:solidFill>
          <a:ln w="12700">
            <a:solidFill>
              <a:srgbClr val="1B2A4A"/>
            </a:solidFill>
            <a:prstDash val="solid"/>
          </a:ln>
        </p:spPr>
        <p:txBody>
          <a:bodyPr/>
          <a:lstStyle/>
          <a:p>
            <a:endParaRPr lang="en-US"/>
          </a:p>
        </p:txBody>
      </p:sp>
      <p:sp>
        <p:nvSpPr>
          <p:cNvPr id="18" name="Text 16"/>
          <p:cNvSpPr/>
          <p:nvPr/>
        </p:nvSpPr>
        <p:spPr>
          <a:xfrm>
            <a:off x="365760" y="3154680"/>
            <a:ext cx="384048" cy="384048"/>
          </a:xfrm>
          <a:prstGeom prst="rect">
            <a:avLst/>
          </a:prstGeom>
          <a:noFill/>
          <a:ln/>
        </p:spPr>
        <p:txBody>
          <a:bodyPr wrap="square" rtlCol="0" anchor="ctr"/>
          <a:lstStyle/>
          <a:p>
            <a:pPr marL="0" indent="0" algn="ctr">
              <a:buNone/>
            </a:pPr>
            <a:r>
              <a:rPr lang="en-US" sz="1600" b="1" dirty="0">
                <a:solidFill>
                  <a:srgbClr val="C9952A"/>
                </a:solidFill>
                <a:latin typeface="Calibri" pitchFamily="34" charset="0"/>
                <a:ea typeface="Calibri" pitchFamily="34" charset="-122"/>
                <a:cs typeface="Calibri" pitchFamily="34" charset="-120"/>
              </a:rPr>
              <a:t>✓</a:t>
            </a:r>
            <a:endParaRPr lang="en-US" sz="1600" dirty="0"/>
          </a:p>
        </p:txBody>
      </p:sp>
      <p:sp>
        <p:nvSpPr>
          <p:cNvPr id="19" name="Text 17"/>
          <p:cNvSpPr/>
          <p:nvPr/>
        </p:nvSpPr>
        <p:spPr>
          <a:xfrm>
            <a:off x="868680" y="3154680"/>
            <a:ext cx="3200400" cy="256032"/>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Real judge's signature + printed name</a:t>
            </a:r>
            <a:endParaRPr lang="en-US" sz="1300" dirty="0"/>
          </a:p>
        </p:txBody>
      </p:sp>
      <p:sp>
        <p:nvSpPr>
          <p:cNvPr id="20" name="Text 18"/>
          <p:cNvSpPr/>
          <p:nvPr/>
        </p:nvSpPr>
        <p:spPr>
          <a:xfrm>
            <a:off x="868680" y="3401568"/>
            <a:ext cx="7818120" cy="256032"/>
          </a:xfrm>
          <a:prstGeom prst="rect">
            <a:avLst/>
          </a:prstGeom>
          <a:noFill/>
          <a:ln/>
        </p:spPr>
        <p:txBody>
          <a:bodyPr wrap="square" rtlCol="0" anchor="ctr"/>
          <a:lstStyle/>
          <a:p>
            <a:pPr marL="0" indent="0">
              <a:buNone/>
            </a:pPr>
            <a:r>
              <a:rPr lang="en-US" sz="1150" i="1" dirty="0">
                <a:solidFill>
                  <a:srgbClr val="5A6070"/>
                </a:solidFill>
                <a:latin typeface="Calibri" pitchFamily="34" charset="0"/>
                <a:ea typeface="Calibri" pitchFamily="34" charset="-122"/>
                <a:cs typeface="Calibri" pitchFamily="34" charset="-120"/>
              </a:rPr>
              <a:t>Verify it's an actual named judge</a:t>
            </a:r>
            <a:endParaRPr lang="en-US" sz="1150" dirty="0"/>
          </a:p>
        </p:txBody>
      </p:sp>
      <p:sp>
        <p:nvSpPr>
          <p:cNvPr id="21" name="Shape 19"/>
          <p:cNvSpPr/>
          <p:nvPr/>
        </p:nvSpPr>
        <p:spPr>
          <a:xfrm>
            <a:off x="365760" y="3749040"/>
            <a:ext cx="384048" cy="384048"/>
          </a:xfrm>
          <a:prstGeom prst="rect">
            <a:avLst/>
          </a:prstGeom>
          <a:solidFill>
            <a:srgbClr val="1B2A4A"/>
          </a:solidFill>
          <a:ln w="12700">
            <a:solidFill>
              <a:srgbClr val="1B2A4A"/>
            </a:solidFill>
            <a:prstDash val="solid"/>
          </a:ln>
        </p:spPr>
        <p:txBody>
          <a:bodyPr/>
          <a:lstStyle/>
          <a:p>
            <a:endParaRPr lang="en-US"/>
          </a:p>
        </p:txBody>
      </p:sp>
      <p:sp>
        <p:nvSpPr>
          <p:cNvPr id="22" name="Text 20"/>
          <p:cNvSpPr/>
          <p:nvPr/>
        </p:nvSpPr>
        <p:spPr>
          <a:xfrm>
            <a:off x="365760" y="3749040"/>
            <a:ext cx="384048" cy="384048"/>
          </a:xfrm>
          <a:prstGeom prst="rect">
            <a:avLst/>
          </a:prstGeom>
          <a:noFill/>
          <a:ln/>
        </p:spPr>
        <p:txBody>
          <a:bodyPr wrap="square" rtlCol="0" anchor="ctr"/>
          <a:lstStyle/>
          <a:p>
            <a:pPr marL="0" indent="0" algn="ctr">
              <a:buNone/>
            </a:pPr>
            <a:r>
              <a:rPr lang="en-US" sz="1600" b="1" dirty="0">
                <a:solidFill>
                  <a:srgbClr val="C9952A"/>
                </a:solidFill>
                <a:latin typeface="Calibri" pitchFamily="34" charset="0"/>
                <a:ea typeface="Calibri" pitchFamily="34" charset="-122"/>
                <a:cs typeface="Calibri" pitchFamily="34" charset="-120"/>
              </a:rPr>
              <a:t>✓</a:t>
            </a:r>
            <a:endParaRPr lang="en-US" sz="1600" dirty="0"/>
          </a:p>
        </p:txBody>
      </p:sp>
      <p:sp>
        <p:nvSpPr>
          <p:cNvPr id="23" name="Text 21"/>
          <p:cNvSpPr/>
          <p:nvPr/>
        </p:nvSpPr>
        <p:spPr>
          <a:xfrm>
            <a:off x="868680" y="3749040"/>
            <a:ext cx="3200400" cy="256032"/>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Named individual</a:t>
            </a:r>
            <a:endParaRPr lang="en-US" sz="1300" dirty="0"/>
          </a:p>
        </p:txBody>
      </p:sp>
      <p:sp>
        <p:nvSpPr>
          <p:cNvPr id="24" name="Text 22"/>
          <p:cNvSpPr/>
          <p:nvPr/>
        </p:nvSpPr>
        <p:spPr>
          <a:xfrm>
            <a:off x="868680" y="3995928"/>
            <a:ext cx="7818120" cy="256032"/>
          </a:xfrm>
          <a:prstGeom prst="rect">
            <a:avLst/>
          </a:prstGeom>
          <a:noFill/>
          <a:ln/>
        </p:spPr>
        <p:txBody>
          <a:bodyPr wrap="square" rtlCol="0" anchor="ctr"/>
          <a:lstStyle/>
          <a:p>
            <a:pPr marL="0" indent="0">
              <a:buNone/>
            </a:pPr>
            <a:r>
              <a:rPr lang="en-US" sz="1150" i="1" dirty="0">
                <a:solidFill>
                  <a:srgbClr val="5A6070"/>
                </a:solidFill>
                <a:latin typeface="Calibri" pitchFamily="34" charset="0"/>
                <a:ea typeface="Calibri" pitchFamily="34" charset="-122"/>
                <a:cs typeface="Calibri" pitchFamily="34" charset="-120"/>
              </a:rPr>
              <a:t>Must specify a named person, not just 'any undocumented person'</a:t>
            </a:r>
            <a:endParaRPr lang="en-US" sz="1150" dirty="0"/>
          </a:p>
        </p:txBody>
      </p:sp>
      <p:sp>
        <p:nvSpPr>
          <p:cNvPr id="25" name="Shape 23"/>
          <p:cNvSpPr/>
          <p:nvPr/>
        </p:nvSpPr>
        <p:spPr>
          <a:xfrm>
            <a:off x="365760" y="4343400"/>
            <a:ext cx="384048" cy="384048"/>
          </a:xfrm>
          <a:prstGeom prst="rect">
            <a:avLst/>
          </a:prstGeom>
          <a:solidFill>
            <a:srgbClr val="1B2A4A"/>
          </a:solidFill>
          <a:ln w="12700">
            <a:solidFill>
              <a:srgbClr val="1B2A4A"/>
            </a:solidFill>
            <a:prstDash val="solid"/>
          </a:ln>
        </p:spPr>
        <p:txBody>
          <a:bodyPr/>
          <a:lstStyle/>
          <a:p>
            <a:endParaRPr lang="en-US"/>
          </a:p>
        </p:txBody>
      </p:sp>
      <p:sp>
        <p:nvSpPr>
          <p:cNvPr id="26" name="Text 24"/>
          <p:cNvSpPr/>
          <p:nvPr/>
        </p:nvSpPr>
        <p:spPr>
          <a:xfrm>
            <a:off x="365760" y="4343400"/>
            <a:ext cx="384048" cy="384048"/>
          </a:xfrm>
          <a:prstGeom prst="rect">
            <a:avLst/>
          </a:prstGeom>
          <a:noFill/>
          <a:ln/>
        </p:spPr>
        <p:txBody>
          <a:bodyPr wrap="square" rtlCol="0" anchor="ctr"/>
          <a:lstStyle/>
          <a:p>
            <a:pPr marL="0" indent="0" algn="ctr">
              <a:buNone/>
            </a:pPr>
            <a:r>
              <a:rPr lang="en-US" sz="1600" b="1" dirty="0">
                <a:solidFill>
                  <a:srgbClr val="C9952A"/>
                </a:solidFill>
                <a:latin typeface="Calibri" pitchFamily="34" charset="0"/>
                <a:ea typeface="Calibri" pitchFamily="34" charset="-122"/>
                <a:cs typeface="Calibri" pitchFamily="34" charset="-120"/>
              </a:rPr>
              <a:t>✓</a:t>
            </a:r>
            <a:endParaRPr lang="en-US" sz="1600" dirty="0"/>
          </a:p>
        </p:txBody>
      </p:sp>
      <p:sp>
        <p:nvSpPr>
          <p:cNvPr id="27" name="Text 25"/>
          <p:cNvSpPr/>
          <p:nvPr/>
        </p:nvSpPr>
        <p:spPr>
          <a:xfrm>
            <a:off x="868680" y="4343400"/>
            <a:ext cx="3200400" cy="256032"/>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Correct address</a:t>
            </a:r>
            <a:endParaRPr lang="en-US" sz="1300" dirty="0"/>
          </a:p>
        </p:txBody>
      </p:sp>
      <p:sp>
        <p:nvSpPr>
          <p:cNvPr id="28" name="Text 26"/>
          <p:cNvSpPr/>
          <p:nvPr/>
        </p:nvSpPr>
        <p:spPr>
          <a:xfrm>
            <a:off x="868680" y="4590288"/>
            <a:ext cx="7818120" cy="256032"/>
          </a:xfrm>
          <a:prstGeom prst="rect">
            <a:avLst/>
          </a:prstGeom>
          <a:noFill/>
          <a:ln/>
        </p:spPr>
        <p:txBody>
          <a:bodyPr wrap="square" rtlCol="0" anchor="ctr"/>
          <a:lstStyle/>
          <a:p>
            <a:pPr marL="0" indent="0">
              <a:buNone/>
            </a:pPr>
            <a:r>
              <a:rPr lang="en-US" sz="1150" i="1" dirty="0">
                <a:solidFill>
                  <a:srgbClr val="5A6070"/>
                </a:solidFill>
                <a:latin typeface="Calibri" pitchFamily="34" charset="0"/>
                <a:ea typeface="Calibri" pitchFamily="34" charset="-122"/>
                <a:cs typeface="Calibri" pitchFamily="34" charset="-120"/>
              </a:rPr>
              <a:t>Must match the specific location where enforcement is occurring</a:t>
            </a:r>
            <a:endParaRPr lang="en-US" sz="11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457200" y="1280160"/>
            <a:ext cx="8229600" cy="1188720"/>
          </a:xfrm>
          <a:prstGeom prst="rect">
            <a:avLst/>
          </a:prstGeom>
          <a:noFill/>
          <a:ln/>
        </p:spPr>
        <p:txBody>
          <a:bodyPr wrap="square" rtlCol="0" anchor="ctr"/>
          <a:lstStyle/>
          <a:p>
            <a:pPr marL="0" indent="0" algn="ctr">
              <a:buNone/>
            </a:pPr>
            <a:r>
              <a:rPr lang="en-US" sz="4000" b="1" dirty="0">
                <a:solidFill>
                  <a:srgbClr val="FFFFFF"/>
                </a:solidFill>
                <a:latin typeface="Georgia" pitchFamily="34" charset="0"/>
                <a:ea typeface="Georgia" pitchFamily="34" charset="-122"/>
                <a:cs typeface="Georgia" pitchFamily="34" charset="-120"/>
              </a:rPr>
              <a:t>Your Church's Plan</a:t>
            </a:r>
            <a:endParaRPr lang="en-US" sz="4000" dirty="0"/>
          </a:p>
        </p:txBody>
      </p:sp>
      <p:sp>
        <p:nvSpPr>
          <p:cNvPr id="3" name="Shape 1"/>
          <p:cNvSpPr/>
          <p:nvPr/>
        </p:nvSpPr>
        <p:spPr>
          <a:xfrm>
            <a:off x="2926080" y="2606040"/>
            <a:ext cx="3291840" cy="64008"/>
          </a:xfrm>
          <a:prstGeom prst="rect">
            <a:avLst/>
          </a:prstGeom>
          <a:solidFill>
            <a:srgbClr val="9B1C1C"/>
          </a:solidFill>
          <a:ln w="12700">
            <a:solidFill>
              <a:srgbClr val="9B1C1C"/>
            </a:solidFill>
            <a:prstDash val="solid"/>
          </a:ln>
        </p:spPr>
        <p:txBody>
          <a:bodyPr/>
          <a:lstStyle/>
          <a:p>
            <a:endParaRPr lang="en-US"/>
          </a:p>
        </p:txBody>
      </p:sp>
      <p:sp>
        <p:nvSpPr>
          <p:cNvPr id="4" name="Text 2"/>
          <p:cNvSpPr/>
          <p:nvPr/>
        </p:nvSpPr>
        <p:spPr>
          <a:xfrm>
            <a:off x="914400" y="2788920"/>
            <a:ext cx="7315200" cy="777240"/>
          </a:xfrm>
          <a:prstGeom prst="rect">
            <a:avLst/>
          </a:prstGeom>
          <a:noFill/>
          <a:ln/>
        </p:spPr>
        <p:txBody>
          <a:bodyPr wrap="square" rtlCol="0" anchor="ctr"/>
          <a:lstStyle/>
          <a:p>
            <a:pPr marL="0" indent="0" algn="ctr">
              <a:buNone/>
            </a:pPr>
            <a:r>
              <a:rPr lang="en-US" sz="1600" i="1" dirty="0">
                <a:solidFill>
                  <a:srgbClr val="D4D8E2"/>
                </a:solidFill>
                <a:latin typeface="Calibri" pitchFamily="34" charset="0"/>
                <a:ea typeface="Calibri" pitchFamily="34" charset="-122"/>
                <a:cs typeface="Calibri" pitchFamily="34" charset="-120"/>
              </a:rPr>
              <a:t>What a prepared congregation looks like — before something happens, not during</a:t>
            </a: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182880"/>
            <a:ext cx="8321040" cy="594360"/>
          </a:xfrm>
          <a:prstGeom prst="rect">
            <a:avLst/>
          </a:prstGeom>
          <a:noFill/>
          <a:ln/>
        </p:spPr>
        <p:txBody>
          <a:bodyPr wrap="square" rtlCol="0" anchor="ctr"/>
          <a:lstStyle/>
          <a:p>
            <a:pPr marL="0" indent="0">
              <a:buNone/>
            </a:pPr>
            <a:r>
              <a:rPr lang="en-US" sz="2800" b="1" dirty="0">
                <a:solidFill>
                  <a:srgbClr val="1B2A4A"/>
                </a:solidFill>
                <a:latin typeface="Georgia" pitchFamily="34" charset="0"/>
                <a:ea typeface="Georgia" pitchFamily="34" charset="-122"/>
                <a:cs typeface="Georgia" pitchFamily="34" charset="-120"/>
              </a:rPr>
              <a:t>Public vs. Private Times</a:t>
            </a:r>
            <a:endParaRPr lang="en-US" sz="2800" dirty="0"/>
          </a:p>
        </p:txBody>
      </p:sp>
      <p:sp>
        <p:nvSpPr>
          <p:cNvPr id="4" name="Text 2"/>
          <p:cNvSpPr/>
          <p:nvPr/>
        </p:nvSpPr>
        <p:spPr>
          <a:xfrm>
            <a:off x="411480" y="804672"/>
            <a:ext cx="8321040" cy="365760"/>
          </a:xfrm>
          <a:prstGeom prst="rect">
            <a:avLst/>
          </a:prstGeom>
          <a:noFill/>
          <a:ln/>
        </p:spPr>
        <p:txBody>
          <a:bodyPr wrap="square" rtlCol="0" anchor="ctr"/>
          <a:lstStyle/>
          <a:p>
            <a:pPr marL="0" indent="0">
              <a:buNone/>
            </a:pPr>
            <a:r>
              <a:rPr lang="en-US" sz="1400" b="1" dirty="0">
                <a:solidFill>
                  <a:srgbClr val="9B1C1C"/>
                </a:solidFill>
                <a:latin typeface="Calibri" pitchFamily="34" charset="0"/>
                <a:ea typeface="Calibri" pitchFamily="34" charset="-122"/>
                <a:cs typeface="Calibri" pitchFamily="34" charset="-120"/>
              </a:rPr>
              <a:t>If the public can come in — so can ICE. No warrant required.</a:t>
            </a:r>
            <a:endParaRPr lang="en-US" sz="1400" dirty="0"/>
          </a:p>
        </p:txBody>
      </p:sp>
      <p:sp>
        <p:nvSpPr>
          <p:cNvPr id="5" name="Shape 3"/>
          <p:cNvSpPr/>
          <p:nvPr/>
        </p:nvSpPr>
        <p:spPr>
          <a:xfrm>
            <a:off x="365760" y="1298448"/>
            <a:ext cx="3977640" cy="356616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a:p>
        </p:txBody>
      </p:sp>
      <p:sp>
        <p:nvSpPr>
          <p:cNvPr id="6" name="Shape 4"/>
          <p:cNvSpPr/>
          <p:nvPr/>
        </p:nvSpPr>
        <p:spPr>
          <a:xfrm>
            <a:off x="365760" y="1298448"/>
            <a:ext cx="3977640" cy="438912"/>
          </a:xfrm>
          <a:prstGeom prst="rect">
            <a:avLst/>
          </a:prstGeom>
          <a:solidFill>
            <a:srgbClr val="1B2A4A"/>
          </a:solidFill>
          <a:ln w="12700">
            <a:solidFill>
              <a:srgbClr val="1B2A4A"/>
            </a:solidFill>
            <a:prstDash val="solid"/>
          </a:ln>
        </p:spPr>
        <p:txBody>
          <a:bodyPr/>
          <a:lstStyle/>
          <a:p>
            <a:endParaRPr lang="en-US"/>
          </a:p>
        </p:txBody>
      </p:sp>
      <p:sp>
        <p:nvSpPr>
          <p:cNvPr id="7" name="Text 5"/>
          <p:cNvSpPr/>
          <p:nvPr/>
        </p:nvSpPr>
        <p:spPr>
          <a:xfrm>
            <a:off x="457200" y="1298448"/>
            <a:ext cx="3749040" cy="438912"/>
          </a:xfrm>
          <a:prstGeom prst="rect">
            <a:avLst/>
          </a:prstGeom>
          <a:noFill/>
          <a:ln/>
        </p:spPr>
        <p:txBody>
          <a:bodyPr wrap="square" rtlCol="0" anchor="ctr"/>
          <a:lstStyle/>
          <a:p>
            <a:pPr marL="0" indent="0">
              <a:buNone/>
            </a:pPr>
            <a:r>
              <a:rPr lang="en-US" sz="1300" b="1" kern="0" spc="100" dirty="0">
                <a:solidFill>
                  <a:srgbClr val="FFFFFF"/>
                </a:solidFill>
                <a:latin typeface="Calibri" pitchFamily="34" charset="0"/>
                <a:ea typeface="Calibri" pitchFamily="34" charset="-122"/>
                <a:cs typeface="Calibri" pitchFamily="34" charset="-120"/>
              </a:rPr>
              <a:t>PUBLIC  —  ICE can enter</a:t>
            </a:r>
            <a:endParaRPr lang="en-US" sz="1300" dirty="0"/>
          </a:p>
        </p:txBody>
      </p:sp>
      <p:sp>
        <p:nvSpPr>
          <p:cNvPr id="8" name="Text 6"/>
          <p:cNvSpPr/>
          <p:nvPr/>
        </p:nvSpPr>
        <p:spPr>
          <a:xfrm>
            <a:off x="502920" y="1847088"/>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Sunday worship services</a:t>
            </a:r>
            <a:endParaRPr lang="en-US" sz="1300" dirty="0"/>
          </a:p>
        </p:txBody>
      </p:sp>
      <p:sp>
        <p:nvSpPr>
          <p:cNvPr id="9" name="Text 7"/>
          <p:cNvSpPr/>
          <p:nvPr/>
        </p:nvSpPr>
        <p:spPr>
          <a:xfrm>
            <a:off x="502920" y="2414016"/>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Wednesday night gatherings</a:t>
            </a:r>
            <a:endParaRPr lang="en-US" sz="1300" dirty="0"/>
          </a:p>
        </p:txBody>
      </p:sp>
      <p:sp>
        <p:nvSpPr>
          <p:cNvPr id="10" name="Text 8"/>
          <p:cNvSpPr/>
          <p:nvPr/>
        </p:nvSpPr>
        <p:spPr>
          <a:xfrm>
            <a:off x="502920" y="2980944"/>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Community meals / potlucks</a:t>
            </a:r>
            <a:endParaRPr lang="en-US" sz="1300" dirty="0"/>
          </a:p>
        </p:txBody>
      </p:sp>
      <p:sp>
        <p:nvSpPr>
          <p:cNvPr id="11" name="Text 9"/>
          <p:cNvSpPr/>
          <p:nvPr/>
        </p:nvSpPr>
        <p:spPr>
          <a:xfrm>
            <a:off x="502920" y="3547872"/>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Fall festivals, VBS, open events</a:t>
            </a:r>
            <a:endParaRPr lang="en-US" sz="1300" dirty="0"/>
          </a:p>
        </p:txBody>
      </p:sp>
      <p:sp>
        <p:nvSpPr>
          <p:cNvPr id="12" name="Text 10"/>
          <p:cNvSpPr/>
          <p:nvPr/>
        </p:nvSpPr>
        <p:spPr>
          <a:xfrm>
            <a:off x="502920" y="4114800"/>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Any time the general public is invited in</a:t>
            </a:r>
            <a:endParaRPr lang="en-US" sz="1300" dirty="0"/>
          </a:p>
        </p:txBody>
      </p:sp>
      <p:sp>
        <p:nvSpPr>
          <p:cNvPr id="13" name="Shape 11"/>
          <p:cNvSpPr/>
          <p:nvPr/>
        </p:nvSpPr>
        <p:spPr>
          <a:xfrm>
            <a:off x="4800600" y="1298448"/>
            <a:ext cx="3977640" cy="356616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a:p>
        </p:txBody>
      </p:sp>
      <p:sp>
        <p:nvSpPr>
          <p:cNvPr id="14" name="Shape 12"/>
          <p:cNvSpPr/>
          <p:nvPr/>
        </p:nvSpPr>
        <p:spPr>
          <a:xfrm>
            <a:off x="4800600" y="1298448"/>
            <a:ext cx="3977640" cy="438912"/>
          </a:xfrm>
          <a:prstGeom prst="rect">
            <a:avLst/>
          </a:prstGeom>
          <a:solidFill>
            <a:srgbClr val="9B1C1C"/>
          </a:solidFill>
          <a:ln w="12700">
            <a:solidFill>
              <a:srgbClr val="9B1C1C"/>
            </a:solidFill>
            <a:prstDash val="solid"/>
          </a:ln>
        </p:spPr>
        <p:txBody>
          <a:bodyPr/>
          <a:lstStyle/>
          <a:p>
            <a:endParaRPr lang="en-US"/>
          </a:p>
        </p:txBody>
      </p:sp>
      <p:sp>
        <p:nvSpPr>
          <p:cNvPr id="15" name="Text 13"/>
          <p:cNvSpPr/>
          <p:nvPr/>
        </p:nvSpPr>
        <p:spPr>
          <a:xfrm>
            <a:off x="4892040" y="1298448"/>
            <a:ext cx="3749040" cy="438912"/>
          </a:xfrm>
          <a:prstGeom prst="rect">
            <a:avLst/>
          </a:prstGeom>
          <a:noFill/>
          <a:ln/>
        </p:spPr>
        <p:txBody>
          <a:bodyPr wrap="square" rtlCol="0" anchor="ctr"/>
          <a:lstStyle/>
          <a:p>
            <a:pPr marL="0" indent="0">
              <a:buNone/>
            </a:pPr>
            <a:r>
              <a:rPr lang="en-US" sz="1300" b="1" kern="0" spc="100" dirty="0">
                <a:solidFill>
                  <a:srgbClr val="FFFFFF"/>
                </a:solidFill>
                <a:latin typeface="Calibri" pitchFamily="34" charset="0"/>
                <a:ea typeface="Calibri" pitchFamily="34" charset="-122"/>
                <a:cs typeface="Calibri" pitchFamily="34" charset="-120"/>
              </a:rPr>
              <a:t>PRIVATE  —  Warrant required</a:t>
            </a:r>
            <a:endParaRPr lang="en-US" sz="1300" dirty="0"/>
          </a:p>
        </p:txBody>
      </p:sp>
      <p:sp>
        <p:nvSpPr>
          <p:cNvPr id="16" name="Text 14"/>
          <p:cNvSpPr/>
          <p:nvPr/>
        </p:nvSpPr>
        <p:spPr>
          <a:xfrm>
            <a:off x="4937760" y="1847088"/>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Office hours with locked doors</a:t>
            </a:r>
            <a:endParaRPr lang="en-US" sz="1300" dirty="0"/>
          </a:p>
        </p:txBody>
      </p:sp>
      <p:sp>
        <p:nvSpPr>
          <p:cNvPr id="17" name="Text 15"/>
          <p:cNvSpPr/>
          <p:nvPr/>
        </p:nvSpPr>
        <p:spPr>
          <a:xfrm>
            <a:off x="4937760" y="2414016"/>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Funerals and private services</a:t>
            </a:r>
            <a:endParaRPr lang="en-US" sz="1300" dirty="0"/>
          </a:p>
        </p:txBody>
      </p:sp>
      <p:sp>
        <p:nvSpPr>
          <p:cNvPr id="18" name="Text 16"/>
          <p:cNvSpPr/>
          <p:nvPr/>
        </p:nvSpPr>
        <p:spPr>
          <a:xfrm>
            <a:off x="4937760" y="2980944"/>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Weddings (closed invitation)</a:t>
            </a:r>
            <a:endParaRPr lang="en-US" sz="1300" dirty="0"/>
          </a:p>
        </p:txBody>
      </p:sp>
      <p:sp>
        <p:nvSpPr>
          <p:cNvPr id="19" name="Text 17"/>
          <p:cNvSpPr/>
          <p:nvPr/>
        </p:nvSpPr>
        <p:spPr>
          <a:xfrm>
            <a:off x="4937760" y="3547872"/>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AA or other closed group meetings after hours</a:t>
            </a:r>
            <a:endParaRPr lang="en-US" sz="1300" dirty="0"/>
          </a:p>
        </p:txBody>
      </p:sp>
      <p:sp>
        <p:nvSpPr>
          <p:cNvPr id="20" name="Text 18"/>
          <p:cNvSpPr/>
          <p:nvPr/>
        </p:nvSpPr>
        <p:spPr>
          <a:xfrm>
            <a:off x="4937760" y="4114800"/>
            <a:ext cx="3703320" cy="475488"/>
          </a:xfrm>
          <a:prstGeom prst="rect">
            <a:avLst/>
          </a:prstGeom>
          <a:noFill/>
          <a:ln/>
        </p:spPr>
        <p:txBody>
          <a:bodyPr wrap="square" rtlCol="0" anchor="ctr"/>
          <a:lstStyle/>
          <a:p>
            <a:pPr marL="0" indent="0">
              <a:buNone/>
            </a:pPr>
            <a:r>
              <a:rPr lang="en-US" sz="1300" dirty="0">
                <a:solidFill>
                  <a:srgbClr val="2C3A52"/>
                </a:solidFill>
                <a:latin typeface="Calibri" pitchFamily="34" charset="0"/>
                <a:ea typeface="Calibri" pitchFamily="34" charset="-122"/>
                <a:cs typeface="Calibri" pitchFamily="34" charset="-120"/>
              </a:rPr>
              <a:t>›  Any appointment-only access</a:t>
            </a: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182880"/>
            <a:ext cx="8321040" cy="594360"/>
          </a:xfrm>
          <a:prstGeom prst="rect">
            <a:avLst/>
          </a:prstGeom>
          <a:noFill/>
          <a:ln/>
        </p:spPr>
        <p:txBody>
          <a:bodyPr wrap="square" rtlCol="0" anchor="ctr"/>
          <a:lstStyle/>
          <a:p>
            <a:pPr marL="0" indent="0">
              <a:buNone/>
            </a:pPr>
            <a:r>
              <a:rPr lang="en-US" sz="2600" b="1" dirty="0">
                <a:solidFill>
                  <a:srgbClr val="1B2A4A"/>
                </a:solidFill>
                <a:latin typeface="Georgia" pitchFamily="34" charset="0"/>
                <a:ea typeface="Georgia" pitchFamily="34" charset="-122"/>
                <a:cs typeface="Georgia" pitchFamily="34" charset="-120"/>
              </a:rPr>
              <a:t>Make a Plan Before You Need One</a:t>
            </a:r>
            <a:endParaRPr lang="en-US" sz="2600" dirty="0"/>
          </a:p>
        </p:txBody>
      </p:sp>
      <p:sp>
        <p:nvSpPr>
          <p:cNvPr id="4" name="Shape 2"/>
          <p:cNvSpPr/>
          <p:nvPr/>
        </p:nvSpPr>
        <p:spPr>
          <a:xfrm>
            <a:off x="365760" y="960120"/>
            <a:ext cx="8321040" cy="896112"/>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a:p>
        </p:txBody>
      </p:sp>
      <p:sp>
        <p:nvSpPr>
          <p:cNvPr id="5" name="Shape 3"/>
          <p:cNvSpPr/>
          <p:nvPr/>
        </p:nvSpPr>
        <p:spPr>
          <a:xfrm>
            <a:off x="365760" y="960120"/>
            <a:ext cx="73152" cy="896112"/>
          </a:xfrm>
          <a:prstGeom prst="rect">
            <a:avLst/>
          </a:prstGeom>
          <a:solidFill>
            <a:srgbClr val="1B2A4A"/>
          </a:solidFill>
          <a:ln w="12700">
            <a:solidFill>
              <a:srgbClr val="1B2A4A"/>
            </a:solidFill>
            <a:prstDash val="solid"/>
          </a:ln>
        </p:spPr>
        <p:txBody>
          <a:bodyPr/>
          <a:lstStyle/>
          <a:p>
            <a:endParaRPr lang="en-US"/>
          </a:p>
        </p:txBody>
      </p:sp>
      <p:sp>
        <p:nvSpPr>
          <p:cNvPr id="6" name="Text 4"/>
          <p:cNvSpPr/>
          <p:nvPr/>
        </p:nvSpPr>
        <p:spPr>
          <a:xfrm>
            <a:off x="566928" y="1014984"/>
            <a:ext cx="7955280" cy="274320"/>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Who is your designated spokesperson?</a:t>
            </a:r>
            <a:endParaRPr lang="en-US" sz="1300" dirty="0"/>
          </a:p>
        </p:txBody>
      </p:sp>
      <p:sp>
        <p:nvSpPr>
          <p:cNvPr id="7" name="Text 5"/>
          <p:cNvSpPr/>
          <p:nvPr/>
        </p:nvSpPr>
        <p:spPr>
          <a:xfrm>
            <a:off x="566928" y="1307592"/>
            <a:ext cx="7955280" cy="475488"/>
          </a:xfrm>
          <a:prstGeom prst="rect">
            <a:avLst/>
          </a:prstGeom>
          <a:noFill/>
          <a:ln/>
        </p:spPr>
        <p:txBody>
          <a:bodyPr wrap="square" rtlCol="0" anchor="ctr"/>
          <a:lstStyle/>
          <a:p>
            <a:pPr marL="0" indent="0">
              <a:lnSpc>
                <a:spcPct val="120000"/>
              </a:lnSpc>
              <a:buNone/>
            </a:pPr>
            <a:r>
              <a:rPr lang="en-US" sz="1150" dirty="0">
                <a:solidFill>
                  <a:srgbClr val="5A6070"/>
                </a:solidFill>
                <a:latin typeface="Calibri" pitchFamily="34" charset="0"/>
                <a:ea typeface="Calibri" pitchFamily="34" charset="-122"/>
                <a:cs typeface="Calibri" pitchFamily="34" charset="-120"/>
              </a:rPr>
              <a:t>One calm, prepared person who speaks to law enforcement. Everyone else stays quiet. Train your greeters to immediately go get this person — not to engage themselves.</a:t>
            </a:r>
            <a:endParaRPr lang="en-US" sz="1150" dirty="0"/>
          </a:p>
        </p:txBody>
      </p:sp>
      <p:sp>
        <p:nvSpPr>
          <p:cNvPr id="8" name="Shape 6"/>
          <p:cNvSpPr/>
          <p:nvPr/>
        </p:nvSpPr>
        <p:spPr>
          <a:xfrm>
            <a:off x="365760" y="1965960"/>
            <a:ext cx="8321040" cy="896112"/>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a:p>
        </p:txBody>
      </p:sp>
      <p:sp>
        <p:nvSpPr>
          <p:cNvPr id="9" name="Shape 7"/>
          <p:cNvSpPr/>
          <p:nvPr/>
        </p:nvSpPr>
        <p:spPr>
          <a:xfrm>
            <a:off x="365760" y="1965960"/>
            <a:ext cx="73152" cy="896112"/>
          </a:xfrm>
          <a:prstGeom prst="rect">
            <a:avLst/>
          </a:prstGeom>
          <a:solidFill>
            <a:srgbClr val="9B1C1C"/>
          </a:solidFill>
          <a:ln w="12700">
            <a:solidFill>
              <a:srgbClr val="9B1C1C"/>
            </a:solidFill>
            <a:prstDash val="solid"/>
          </a:ln>
        </p:spPr>
        <p:txBody>
          <a:bodyPr/>
          <a:lstStyle/>
          <a:p>
            <a:endParaRPr lang="en-US"/>
          </a:p>
        </p:txBody>
      </p:sp>
      <p:sp>
        <p:nvSpPr>
          <p:cNvPr id="10" name="Text 8"/>
          <p:cNvSpPr/>
          <p:nvPr/>
        </p:nvSpPr>
        <p:spPr>
          <a:xfrm>
            <a:off x="566928" y="2020824"/>
            <a:ext cx="7955280" cy="274320"/>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Where is your designated private space?</a:t>
            </a:r>
            <a:endParaRPr lang="en-US" sz="1300" dirty="0"/>
          </a:p>
        </p:txBody>
      </p:sp>
      <p:sp>
        <p:nvSpPr>
          <p:cNvPr id="11" name="Text 9"/>
          <p:cNvSpPr/>
          <p:nvPr/>
        </p:nvSpPr>
        <p:spPr>
          <a:xfrm>
            <a:off x="566928" y="2313432"/>
            <a:ext cx="7955280" cy="475488"/>
          </a:xfrm>
          <a:prstGeom prst="rect">
            <a:avLst/>
          </a:prstGeom>
          <a:noFill/>
          <a:ln/>
        </p:spPr>
        <p:txBody>
          <a:bodyPr wrap="square" rtlCol="0" anchor="ctr"/>
          <a:lstStyle/>
          <a:p>
            <a:pPr marL="0" indent="0">
              <a:lnSpc>
                <a:spcPct val="120000"/>
              </a:lnSpc>
              <a:buNone/>
            </a:pPr>
            <a:r>
              <a:rPr lang="en-US" sz="1150" dirty="0">
                <a:solidFill>
                  <a:srgbClr val="5A6070"/>
                </a:solidFill>
                <a:latin typeface="Calibri" pitchFamily="34" charset="0"/>
                <a:ea typeface="Calibri" pitchFamily="34" charset="-122"/>
                <a:cs typeface="Calibri" pitchFamily="34" charset="-120"/>
              </a:rPr>
              <a:t>A room marked 'Private' or 'Employees Only.' It won't stop enforcement indefinitely, but it creates time and requires a warrant to enter.</a:t>
            </a:r>
            <a:endParaRPr lang="en-US" sz="1150" dirty="0"/>
          </a:p>
        </p:txBody>
      </p:sp>
      <p:sp>
        <p:nvSpPr>
          <p:cNvPr id="12" name="Shape 10"/>
          <p:cNvSpPr/>
          <p:nvPr/>
        </p:nvSpPr>
        <p:spPr>
          <a:xfrm>
            <a:off x="365760" y="2971800"/>
            <a:ext cx="8321040" cy="896112"/>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a:p>
        </p:txBody>
      </p:sp>
      <p:sp>
        <p:nvSpPr>
          <p:cNvPr id="13" name="Shape 11"/>
          <p:cNvSpPr/>
          <p:nvPr/>
        </p:nvSpPr>
        <p:spPr>
          <a:xfrm>
            <a:off x="365760" y="2971800"/>
            <a:ext cx="73152" cy="896112"/>
          </a:xfrm>
          <a:prstGeom prst="rect">
            <a:avLst/>
          </a:prstGeom>
          <a:solidFill>
            <a:srgbClr val="1B2A4A"/>
          </a:solidFill>
          <a:ln w="12700">
            <a:solidFill>
              <a:srgbClr val="1B2A4A"/>
            </a:solidFill>
            <a:prstDash val="solid"/>
          </a:ln>
        </p:spPr>
        <p:txBody>
          <a:bodyPr/>
          <a:lstStyle/>
          <a:p>
            <a:endParaRPr lang="en-US"/>
          </a:p>
        </p:txBody>
      </p:sp>
      <p:sp>
        <p:nvSpPr>
          <p:cNvPr id="14" name="Text 12"/>
          <p:cNvSpPr/>
          <p:nvPr/>
        </p:nvSpPr>
        <p:spPr>
          <a:xfrm>
            <a:off x="566928" y="3026664"/>
            <a:ext cx="7955280" cy="274320"/>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Who directs people to safety?</a:t>
            </a:r>
            <a:endParaRPr lang="en-US" sz="1300" dirty="0"/>
          </a:p>
        </p:txBody>
      </p:sp>
      <p:sp>
        <p:nvSpPr>
          <p:cNvPr id="15" name="Text 13"/>
          <p:cNvSpPr/>
          <p:nvPr/>
        </p:nvSpPr>
        <p:spPr>
          <a:xfrm>
            <a:off x="566928" y="3319272"/>
            <a:ext cx="7955280" cy="475488"/>
          </a:xfrm>
          <a:prstGeom prst="rect">
            <a:avLst/>
          </a:prstGeom>
          <a:noFill/>
          <a:ln/>
        </p:spPr>
        <p:txBody>
          <a:bodyPr wrap="square" rtlCol="0" anchor="ctr"/>
          <a:lstStyle/>
          <a:p>
            <a:pPr marL="0" indent="0">
              <a:lnSpc>
                <a:spcPct val="120000"/>
              </a:lnSpc>
              <a:buNone/>
            </a:pPr>
            <a:r>
              <a:rPr lang="en-US" sz="1150" dirty="0">
                <a:solidFill>
                  <a:srgbClr val="5A6070"/>
                </a:solidFill>
                <a:latin typeface="Calibri" pitchFamily="34" charset="0"/>
                <a:ea typeface="Calibri" pitchFamily="34" charset="-122"/>
                <a:cs typeface="Calibri" pitchFamily="34" charset="-120"/>
              </a:rPr>
              <a:t>Bystanders in the congregation can quietly and calmly guide vulnerable people to the private space while the spokesperson engages at the door.</a:t>
            </a:r>
            <a:endParaRPr lang="en-US" sz="1150" dirty="0"/>
          </a:p>
        </p:txBody>
      </p:sp>
      <p:sp>
        <p:nvSpPr>
          <p:cNvPr id="16" name="Shape 14"/>
          <p:cNvSpPr/>
          <p:nvPr/>
        </p:nvSpPr>
        <p:spPr>
          <a:xfrm>
            <a:off x="365760" y="3977640"/>
            <a:ext cx="8321040" cy="896112"/>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a:p>
        </p:txBody>
      </p:sp>
      <p:sp>
        <p:nvSpPr>
          <p:cNvPr id="17" name="Shape 15"/>
          <p:cNvSpPr/>
          <p:nvPr/>
        </p:nvSpPr>
        <p:spPr>
          <a:xfrm>
            <a:off x="365760" y="3977640"/>
            <a:ext cx="73152" cy="896112"/>
          </a:xfrm>
          <a:prstGeom prst="rect">
            <a:avLst/>
          </a:prstGeom>
          <a:solidFill>
            <a:srgbClr val="9B1C1C"/>
          </a:solidFill>
          <a:ln w="12700">
            <a:solidFill>
              <a:srgbClr val="9B1C1C"/>
            </a:solidFill>
            <a:prstDash val="solid"/>
          </a:ln>
        </p:spPr>
        <p:txBody>
          <a:bodyPr/>
          <a:lstStyle/>
          <a:p>
            <a:endParaRPr lang="en-US"/>
          </a:p>
        </p:txBody>
      </p:sp>
      <p:sp>
        <p:nvSpPr>
          <p:cNvPr id="18" name="Text 16"/>
          <p:cNvSpPr/>
          <p:nvPr/>
        </p:nvSpPr>
        <p:spPr>
          <a:xfrm>
            <a:off x="566928" y="4032504"/>
            <a:ext cx="7955280" cy="274320"/>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Does your whole staff know the plan?</a:t>
            </a:r>
            <a:endParaRPr lang="en-US" sz="1300" dirty="0"/>
          </a:p>
        </p:txBody>
      </p:sp>
      <p:sp>
        <p:nvSpPr>
          <p:cNvPr id="19" name="Text 17"/>
          <p:cNvSpPr/>
          <p:nvPr/>
        </p:nvSpPr>
        <p:spPr>
          <a:xfrm>
            <a:off x="566928" y="4325112"/>
            <a:ext cx="7955280" cy="475488"/>
          </a:xfrm>
          <a:prstGeom prst="rect">
            <a:avLst/>
          </a:prstGeom>
          <a:noFill/>
          <a:ln/>
        </p:spPr>
        <p:txBody>
          <a:bodyPr wrap="square" rtlCol="0" anchor="ctr"/>
          <a:lstStyle/>
          <a:p>
            <a:pPr marL="0" indent="0">
              <a:lnSpc>
                <a:spcPct val="120000"/>
              </a:lnSpc>
              <a:buNone/>
            </a:pPr>
            <a:r>
              <a:rPr lang="en-US" sz="1150" dirty="0">
                <a:solidFill>
                  <a:srgbClr val="5A6070"/>
                </a:solidFill>
                <a:latin typeface="Calibri" pitchFamily="34" charset="0"/>
                <a:ea typeface="Calibri" pitchFamily="34" charset="-122"/>
                <a:cs typeface="Calibri" pitchFamily="34" charset="-120"/>
              </a:rPr>
              <a:t>Practice it. A roleplay. A conversation. What you rehearse in peace, you will remember in crisis.</a:t>
            </a:r>
            <a:endParaRPr lang="en-US" sz="11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9952A"/>
          </a:solidFill>
          <a:ln w="12700">
            <a:solidFill>
              <a:srgbClr val="C9952A"/>
            </a:solidFill>
            <a:prstDash val="solid"/>
          </a:ln>
        </p:spPr>
        <p:txBody>
          <a:bodyPr/>
          <a:lstStyle/>
          <a:p>
            <a:endParaRPr lang="en-US"/>
          </a:p>
        </p:txBody>
      </p:sp>
      <p:sp>
        <p:nvSpPr>
          <p:cNvPr id="3" name="Text 1"/>
          <p:cNvSpPr/>
          <p:nvPr/>
        </p:nvSpPr>
        <p:spPr>
          <a:xfrm>
            <a:off x="457200" y="201168"/>
            <a:ext cx="8229600" cy="731520"/>
          </a:xfrm>
          <a:prstGeom prst="rect">
            <a:avLst/>
          </a:prstGeom>
          <a:noFill/>
          <a:ln/>
        </p:spPr>
        <p:txBody>
          <a:bodyPr wrap="square" rtlCol="0" anchor="ctr"/>
          <a:lstStyle/>
          <a:p>
            <a:pPr marL="0" indent="0">
              <a:buNone/>
            </a:pPr>
            <a:r>
              <a:rPr lang="en-US" sz="2400" b="1" dirty="0">
                <a:solidFill>
                  <a:srgbClr val="FFFFFF"/>
                </a:solidFill>
                <a:latin typeface="Georgia" pitchFamily="34" charset="0"/>
                <a:ea typeface="Georgia" pitchFamily="34" charset="-122"/>
                <a:cs typeface="Georgia" pitchFamily="34" charset="-120"/>
              </a:rPr>
              <a:t>What You Can Say and Do as a Pastor or Staff Member</a:t>
            </a:r>
            <a:endParaRPr lang="en-US" sz="2400" dirty="0"/>
          </a:p>
        </p:txBody>
      </p:sp>
      <p:sp>
        <p:nvSpPr>
          <p:cNvPr id="4" name="Text 2"/>
          <p:cNvSpPr/>
          <p:nvPr/>
        </p:nvSpPr>
        <p:spPr>
          <a:xfrm>
            <a:off x="457200" y="1078992"/>
            <a:ext cx="1828800" cy="347472"/>
          </a:xfrm>
          <a:prstGeom prst="rect">
            <a:avLst/>
          </a:prstGeom>
          <a:noFill/>
          <a:ln/>
        </p:spPr>
        <p:txBody>
          <a:bodyPr wrap="square" rtlCol="0" anchor="ctr"/>
          <a:lstStyle/>
          <a:p>
            <a:pPr marL="0" indent="0">
              <a:buNone/>
            </a:pPr>
            <a:r>
              <a:rPr lang="en-US" sz="1400" b="1" dirty="0">
                <a:solidFill>
                  <a:srgbClr val="C9952A"/>
                </a:solidFill>
                <a:latin typeface="Calibri" pitchFamily="34" charset="0"/>
                <a:ea typeface="Calibri" pitchFamily="34" charset="-122"/>
                <a:cs typeface="Calibri" pitchFamily="34" charset="-120"/>
              </a:rPr>
              <a:t>You CAN:</a:t>
            </a:r>
            <a:endParaRPr lang="en-US" sz="1400" dirty="0"/>
          </a:p>
        </p:txBody>
      </p:sp>
      <p:sp>
        <p:nvSpPr>
          <p:cNvPr id="5" name="Shape 3"/>
          <p:cNvSpPr/>
          <p:nvPr/>
        </p:nvSpPr>
        <p:spPr>
          <a:xfrm>
            <a:off x="457200" y="1490472"/>
            <a:ext cx="54864" cy="438912"/>
          </a:xfrm>
          <a:prstGeom prst="rect">
            <a:avLst/>
          </a:prstGeom>
          <a:solidFill>
            <a:srgbClr val="C9952A"/>
          </a:solidFill>
          <a:ln w="12700">
            <a:solidFill>
              <a:srgbClr val="C9952A"/>
            </a:solidFill>
            <a:prstDash val="solid"/>
          </a:ln>
        </p:spPr>
        <p:txBody>
          <a:bodyPr/>
          <a:lstStyle/>
          <a:p>
            <a:endParaRPr lang="en-US"/>
          </a:p>
        </p:txBody>
      </p:sp>
      <p:sp>
        <p:nvSpPr>
          <p:cNvPr id="6" name="Text 4"/>
          <p:cNvSpPr/>
          <p:nvPr/>
        </p:nvSpPr>
        <p:spPr>
          <a:xfrm>
            <a:off x="640080" y="1490472"/>
            <a:ext cx="8046720" cy="475488"/>
          </a:xfrm>
          <a:prstGeom prst="rect">
            <a:avLst/>
          </a:prstGeom>
          <a:noFill/>
          <a:ln/>
        </p:spPr>
        <p:txBody>
          <a:bodyPr wrap="square" rtlCol="0" anchor="ctr"/>
          <a:lstStyle/>
          <a:p>
            <a:pPr marL="0" indent="0">
              <a:lnSpc>
                <a:spcPct val="120000"/>
              </a:lnSpc>
              <a:buNone/>
            </a:pPr>
            <a:r>
              <a:rPr lang="en-US" sz="1300" dirty="0">
                <a:solidFill>
                  <a:srgbClr val="D4D8E2"/>
                </a:solidFill>
                <a:latin typeface="Calibri" pitchFamily="34" charset="0"/>
                <a:ea typeface="Calibri" pitchFamily="34" charset="-122"/>
                <a:cs typeface="Calibri" pitchFamily="34" charset="-120"/>
              </a:rPr>
              <a:t>Ask ICE to leave if they do not have a judicial warrant — just as you'd ask anyone disrupting your service</a:t>
            </a:r>
            <a:endParaRPr lang="en-US" sz="1300" dirty="0"/>
          </a:p>
        </p:txBody>
      </p:sp>
      <p:sp>
        <p:nvSpPr>
          <p:cNvPr id="7" name="Shape 5"/>
          <p:cNvSpPr/>
          <p:nvPr/>
        </p:nvSpPr>
        <p:spPr>
          <a:xfrm>
            <a:off x="457200" y="2103120"/>
            <a:ext cx="54864" cy="438912"/>
          </a:xfrm>
          <a:prstGeom prst="rect">
            <a:avLst/>
          </a:prstGeom>
          <a:solidFill>
            <a:srgbClr val="C9952A"/>
          </a:solidFill>
          <a:ln w="12700">
            <a:solidFill>
              <a:srgbClr val="C9952A"/>
            </a:solidFill>
            <a:prstDash val="solid"/>
          </a:ln>
        </p:spPr>
        <p:txBody>
          <a:bodyPr/>
          <a:lstStyle/>
          <a:p>
            <a:endParaRPr lang="en-US"/>
          </a:p>
        </p:txBody>
      </p:sp>
      <p:sp>
        <p:nvSpPr>
          <p:cNvPr id="8" name="Text 6"/>
          <p:cNvSpPr/>
          <p:nvPr/>
        </p:nvSpPr>
        <p:spPr>
          <a:xfrm>
            <a:off x="640080" y="2103120"/>
            <a:ext cx="8046720" cy="475488"/>
          </a:xfrm>
          <a:prstGeom prst="rect">
            <a:avLst/>
          </a:prstGeom>
          <a:noFill/>
          <a:ln/>
        </p:spPr>
        <p:txBody>
          <a:bodyPr wrap="square" rtlCol="0" anchor="ctr"/>
          <a:lstStyle/>
          <a:p>
            <a:pPr marL="0" indent="0">
              <a:lnSpc>
                <a:spcPct val="120000"/>
              </a:lnSpc>
              <a:buNone/>
            </a:pPr>
            <a:r>
              <a:rPr lang="en-US" sz="1300" dirty="0">
                <a:solidFill>
                  <a:srgbClr val="D4D8E2"/>
                </a:solidFill>
                <a:latin typeface="Calibri" pitchFamily="34" charset="0"/>
                <a:ea typeface="Calibri" pitchFamily="34" charset="-122"/>
                <a:cs typeface="Calibri" pitchFamily="34" charset="-120"/>
              </a:rPr>
              <a:t>State clearly: 'We do not consent to law enforcement entry without a valid judicial warrant'</a:t>
            </a:r>
            <a:endParaRPr lang="en-US" sz="1300" dirty="0"/>
          </a:p>
        </p:txBody>
      </p:sp>
      <p:sp>
        <p:nvSpPr>
          <p:cNvPr id="9" name="Shape 7"/>
          <p:cNvSpPr/>
          <p:nvPr/>
        </p:nvSpPr>
        <p:spPr>
          <a:xfrm>
            <a:off x="457200" y="2715768"/>
            <a:ext cx="54864" cy="438912"/>
          </a:xfrm>
          <a:prstGeom prst="rect">
            <a:avLst/>
          </a:prstGeom>
          <a:solidFill>
            <a:srgbClr val="C9952A"/>
          </a:solidFill>
          <a:ln w="12700">
            <a:solidFill>
              <a:srgbClr val="C9952A"/>
            </a:solidFill>
            <a:prstDash val="solid"/>
          </a:ln>
        </p:spPr>
        <p:txBody>
          <a:bodyPr/>
          <a:lstStyle/>
          <a:p>
            <a:endParaRPr lang="en-US"/>
          </a:p>
        </p:txBody>
      </p:sp>
      <p:sp>
        <p:nvSpPr>
          <p:cNvPr id="10" name="Text 8"/>
          <p:cNvSpPr/>
          <p:nvPr/>
        </p:nvSpPr>
        <p:spPr>
          <a:xfrm>
            <a:off x="640080" y="2715768"/>
            <a:ext cx="8046720" cy="475488"/>
          </a:xfrm>
          <a:prstGeom prst="rect">
            <a:avLst/>
          </a:prstGeom>
          <a:noFill/>
          <a:ln/>
        </p:spPr>
        <p:txBody>
          <a:bodyPr wrap="square" rtlCol="0" anchor="ctr"/>
          <a:lstStyle/>
          <a:p>
            <a:pPr marL="0" indent="0">
              <a:lnSpc>
                <a:spcPct val="120000"/>
              </a:lnSpc>
              <a:buNone/>
            </a:pPr>
            <a:r>
              <a:rPr lang="en-US" sz="1300" dirty="0">
                <a:solidFill>
                  <a:srgbClr val="D4D8E2"/>
                </a:solidFill>
                <a:latin typeface="Calibri" pitchFamily="34" charset="0"/>
                <a:ea typeface="Calibri" pitchFamily="34" charset="-122"/>
                <a:cs typeface="Calibri" pitchFamily="34" charset="-120"/>
              </a:rPr>
              <a:t>Refuse to answer questions about congregants</a:t>
            </a:r>
            <a:endParaRPr lang="en-US" sz="1300" dirty="0"/>
          </a:p>
        </p:txBody>
      </p:sp>
      <p:sp>
        <p:nvSpPr>
          <p:cNvPr id="11" name="Shape 9"/>
          <p:cNvSpPr/>
          <p:nvPr/>
        </p:nvSpPr>
        <p:spPr>
          <a:xfrm>
            <a:off x="457200" y="3328416"/>
            <a:ext cx="54864" cy="438912"/>
          </a:xfrm>
          <a:prstGeom prst="rect">
            <a:avLst/>
          </a:prstGeom>
          <a:solidFill>
            <a:srgbClr val="C9952A"/>
          </a:solidFill>
          <a:ln w="12700">
            <a:solidFill>
              <a:srgbClr val="C9952A"/>
            </a:solidFill>
            <a:prstDash val="solid"/>
          </a:ln>
        </p:spPr>
        <p:txBody>
          <a:bodyPr/>
          <a:lstStyle/>
          <a:p>
            <a:endParaRPr lang="en-US"/>
          </a:p>
        </p:txBody>
      </p:sp>
      <p:sp>
        <p:nvSpPr>
          <p:cNvPr id="12" name="Text 10"/>
          <p:cNvSpPr/>
          <p:nvPr/>
        </p:nvSpPr>
        <p:spPr>
          <a:xfrm>
            <a:off x="640080" y="3328416"/>
            <a:ext cx="8046720" cy="475488"/>
          </a:xfrm>
          <a:prstGeom prst="rect">
            <a:avLst/>
          </a:prstGeom>
          <a:noFill/>
          <a:ln/>
        </p:spPr>
        <p:txBody>
          <a:bodyPr wrap="square" rtlCol="0" anchor="ctr"/>
          <a:lstStyle/>
          <a:p>
            <a:pPr marL="0" indent="0">
              <a:lnSpc>
                <a:spcPct val="120000"/>
              </a:lnSpc>
              <a:buNone/>
            </a:pPr>
            <a:r>
              <a:rPr lang="en-US" sz="1300" dirty="0">
                <a:solidFill>
                  <a:srgbClr val="D4D8E2"/>
                </a:solidFill>
                <a:latin typeface="Calibri" pitchFamily="34" charset="0"/>
                <a:ea typeface="Calibri" pitchFamily="34" charset="-122"/>
                <a:cs typeface="Calibri" pitchFamily="34" charset="-120"/>
              </a:rPr>
              <a:t>Call a lawyer immediately</a:t>
            </a:r>
            <a:endParaRPr lang="en-US" sz="1300" dirty="0"/>
          </a:p>
        </p:txBody>
      </p:sp>
      <p:sp>
        <p:nvSpPr>
          <p:cNvPr id="13" name="Shape 11"/>
          <p:cNvSpPr/>
          <p:nvPr/>
        </p:nvSpPr>
        <p:spPr>
          <a:xfrm>
            <a:off x="457200" y="4041648"/>
            <a:ext cx="8229600" cy="777240"/>
          </a:xfrm>
          <a:prstGeom prst="rect">
            <a:avLst/>
          </a:prstGeom>
          <a:solidFill>
            <a:srgbClr val="22304E"/>
          </a:solidFill>
          <a:ln/>
        </p:spPr>
        <p:txBody>
          <a:bodyPr/>
          <a:lstStyle/>
          <a:p>
            <a:endParaRPr lang="en-US"/>
          </a:p>
        </p:txBody>
      </p:sp>
      <p:sp>
        <p:nvSpPr>
          <p:cNvPr id="14" name="Text 12"/>
          <p:cNvSpPr/>
          <p:nvPr/>
        </p:nvSpPr>
        <p:spPr>
          <a:xfrm>
            <a:off x="594360" y="4059936"/>
            <a:ext cx="3200400" cy="320040"/>
          </a:xfrm>
          <a:prstGeom prst="rect">
            <a:avLst/>
          </a:prstGeom>
          <a:noFill/>
          <a:ln/>
        </p:spPr>
        <p:txBody>
          <a:bodyPr wrap="square" rtlCol="0" anchor="ctr"/>
          <a:lstStyle/>
          <a:p>
            <a:pPr marL="0" indent="0">
              <a:buNone/>
            </a:pPr>
            <a:r>
              <a:rPr lang="en-US" sz="1000" b="1" i="1" dirty="0">
                <a:solidFill>
                  <a:srgbClr val="C9952A"/>
                </a:solidFill>
                <a:latin typeface="Calibri" pitchFamily="34" charset="0"/>
                <a:ea typeface="Calibri" pitchFamily="34" charset="-122"/>
                <a:cs typeface="Calibri" pitchFamily="34" charset="-120"/>
              </a:rPr>
              <a:t>One thing to post in your entryway:</a:t>
            </a:r>
            <a:endParaRPr lang="en-US" sz="1000" dirty="0"/>
          </a:p>
        </p:txBody>
      </p:sp>
      <p:sp>
        <p:nvSpPr>
          <p:cNvPr id="15" name="Text 13"/>
          <p:cNvSpPr/>
          <p:nvPr/>
        </p:nvSpPr>
        <p:spPr>
          <a:xfrm>
            <a:off x="594360" y="4325112"/>
            <a:ext cx="7955280" cy="457200"/>
          </a:xfrm>
          <a:prstGeom prst="rect">
            <a:avLst/>
          </a:prstGeom>
          <a:noFill/>
          <a:ln/>
        </p:spPr>
        <p:txBody>
          <a:bodyPr wrap="square" rtlCol="0" anchor="ctr"/>
          <a:lstStyle/>
          <a:p>
            <a:pPr marL="0" indent="0">
              <a:buNone/>
            </a:pPr>
            <a:r>
              <a:rPr lang="en-US" sz="1100" i="1" dirty="0">
                <a:solidFill>
                  <a:srgbClr val="FFFFFF"/>
                </a:solidFill>
                <a:latin typeface="Calibri" pitchFamily="34" charset="0"/>
                <a:ea typeface="Calibri" pitchFamily="34" charset="-122"/>
                <a:cs typeface="Calibri" pitchFamily="34" charset="-120"/>
              </a:rPr>
              <a:t>"This is a Safe Space. We do not consent to law enforcement entry without a valid judicial warrant. We have the right to remain silent."</a:t>
            </a:r>
            <a:endParaRPr lang="en-US"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57200" y="365760"/>
            <a:ext cx="8229600" cy="1737360"/>
          </a:xfrm>
          <a:prstGeom prst="rect">
            <a:avLst/>
          </a:prstGeom>
          <a:noFill/>
          <a:ln/>
        </p:spPr>
        <p:txBody>
          <a:bodyPr wrap="square"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What Kind of Church</a:t>
            </a:r>
            <a:endParaRPr lang="en-US" sz="4000" dirty="0"/>
          </a:p>
          <a:p>
            <a:pPr marL="0" indent="0">
              <a:buNone/>
            </a:pPr>
            <a:r>
              <a:rPr lang="en-US" sz="4000" b="1" dirty="0">
                <a:solidFill>
                  <a:srgbClr val="FFFFFF"/>
                </a:solidFill>
                <a:latin typeface="Georgia" pitchFamily="34" charset="0"/>
                <a:ea typeface="Georgia" pitchFamily="34" charset="-122"/>
                <a:cs typeface="Georgia" pitchFamily="34" charset="-120"/>
              </a:rPr>
              <a:t>Do We Want to Be?</a:t>
            </a:r>
            <a:endParaRPr lang="en-US" sz="4000" dirty="0"/>
          </a:p>
        </p:txBody>
      </p:sp>
      <p:sp>
        <p:nvSpPr>
          <p:cNvPr id="4" name="Shape 2"/>
          <p:cNvSpPr/>
          <p:nvPr/>
        </p:nvSpPr>
        <p:spPr>
          <a:xfrm>
            <a:off x="2926080" y="2240280"/>
            <a:ext cx="3291840" cy="54864"/>
          </a:xfrm>
          <a:prstGeom prst="rect">
            <a:avLst/>
          </a:prstGeom>
          <a:solidFill>
            <a:srgbClr val="C9952A"/>
          </a:solidFill>
          <a:ln w="12700">
            <a:solidFill>
              <a:srgbClr val="C9952A"/>
            </a:solidFill>
            <a:prstDash val="solid"/>
          </a:ln>
        </p:spPr>
        <p:txBody>
          <a:bodyPr/>
          <a:lstStyle/>
          <a:p>
            <a:endParaRPr lang="en-US"/>
          </a:p>
        </p:txBody>
      </p:sp>
      <p:sp>
        <p:nvSpPr>
          <p:cNvPr id="5" name="Text 3"/>
          <p:cNvSpPr/>
          <p:nvPr/>
        </p:nvSpPr>
        <p:spPr>
          <a:xfrm>
            <a:off x="548640" y="2423160"/>
            <a:ext cx="8046720" cy="914400"/>
          </a:xfrm>
          <a:prstGeom prst="rect">
            <a:avLst/>
          </a:prstGeom>
          <a:noFill/>
          <a:ln/>
        </p:spPr>
        <p:txBody>
          <a:bodyPr wrap="square" rtlCol="0" anchor="ctr"/>
          <a:lstStyle/>
          <a:p>
            <a:pPr marL="0" indent="0" algn="ctr">
              <a:lnSpc>
                <a:spcPct val="140000"/>
              </a:lnSpc>
              <a:buNone/>
            </a:pPr>
            <a:r>
              <a:rPr lang="en-US" sz="1400" i="1" dirty="0">
                <a:solidFill>
                  <a:srgbClr val="D4D8E2"/>
                </a:solidFill>
                <a:latin typeface="Calibri" pitchFamily="34" charset="0"/>
                <a:ea typeface="Calibri" pitchFamily="34" charset="-122"/>
                <a:cs typeface="Calibri" pitchFamily="34" charset="-120"/>
              </a:rPr>
              <a:t>The church exists to be a place where the fearful find courage,</a:t>
            </a:r>
            <a:endParaRPr lang="en-US" sz="1400" dirty="0"/>
          </a:p>
          <a:p>
            <a:pPr marL="0" indent="0" algn="ctr">
              <a:lnSpc>
                <a:spcPct val="140000"/>
              </a:lnSpc>
              <a:buNone/>
            </a:pPr>
            <a:r>
              <a:rPr lang="en-US" sz="1400" i="1" dirty="0">
                <a:solidFill>
                  <a:srgbClr val="D4D8E2"/>
                </a:solidFill>
                <a:latin typeface="Calibri" pitchFamily="34" charset="0"/>
                <a:ea typeface="Calibri" pitchFamily="34" charset="-122"/>
                <a:cs typeface="Calibri" pitchFamily="34" charset="-120"/>
              </a:rPr>
              <a:t>where the stranger finds welcome, where the broken find community.</a:t>
            </a:r>
            <a:endParaRPr lang="en-US" sz="1400" dirty="0"/>
          </a:p>
        </p:txBody>
      </p:sp>
      <p:sp>
        <p:nvSpPr>
          <p:cNvPr id="6" name="Text 4"/>
          <p:cNvSpPr/>
          <p:nvPr/>
        </p:nvSpPr>
        <p:spPr>
          <a:xfrm>
            <a:off x="548640" y="3474720"/>
            <a:ext cx="8046720" cy="777240"/>
          </a:xfrm>
          <a:prstGeom prst="rect">
            <a:avLst/>
          </a:prstGeom>
          <a:noFill/>
          <a:ln/>
        </p:spPr>
        <p:txBody>
          <a:bodyPr wrap="square"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Jesus said the stranger at the door is him.</a:t>
            </a:r>
            <a:endParaRPr lang="en-US" sz="1600" dirty="0"/>
          </a:p>
          <a:p>
            <a:pPr marL="0" indent="0" algn="ctr">
              <a:buNone/>
            </a:pPr>
            <a:r>
              <a:rPr lang="en-US" sz="1600" b="1" dirty="0">
                <a:solidFill>
                  <a:srgbClr val="FFFFFF"/>
                </a:solidFill>
                <a:latin typeface="Georgia" pitchFamily="34" charset="0"/>
                <a:ea typeface="Georgia" pitchFamily="34" charset="-122"/>
                <a:cs typeface="Georgia" pitchFamily="34" charset="-120"/>
              </a:rPr>
              <a:t>Every time. Without asterisk.</a:t>
            </a:r>
            <a:endParaRPr lang="en-US" sz="1600" dirty="0"/>
          </a:p>
        </p:txBody>
      </p:sp>
      <p:sp>
        <p:nvSpPr>
          <p:cNvPr id="7" name="Shape 5"/>
          <p:cNvSpPr/>
          <p:nvPr/>
        </p:nvSpPr>
        <p:spPr>
          <a:xfrm>
            <a:off x="457200" y="4389120"/>
            <a:ext cx="8229600" cy="566928"/>
          </a:xfrm>
          <a:prstGeom prst="rect">
            <a:avLst/>
          </a:prstGeom>
          <a:solidFill>
            <a:srgbClr val="9B1C1C"/>
          </a:solidFill>
          <a:ln/>
        </p:spPr>
        <p:txBody>
          <a:bodyPr/>
          <a:lstStyle/>
          <a:p>
            <a:endParaRPr lang="en-US"/>
          </a:p>
        </p:txBody>
      </p:sp>
      <p:sp>
        <p:nvSpPr>
          <p:cNvPr id="8" name="Text 6"/>
          <p:cNvSpPr/>
          <p:nvPr/>
        </p:nvSpPr>
        <p:spPr>
          <a:xfrm>
            <a:off x="548640" y="4407408"/>
            <a:ext cx="8046720" cy="512064"/>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Based on GCCOR training materials by Ellice Whittaker  •  James Heredia, FUMC Portales  •  Big Band 2026</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457200" y="1280160"/>
            <a:ext cx="8229600" cy="1188720"/>
          </a:xfrm>
          <a:prstGeom prst="rect">
            <a:avLst/>
          </a:prstGeom>
          <a:noFill/>
          <a:ln/>
        </p:spPr>
        <p:txBody>
          <a:bodyPr wrap="square" rtlCol="0" anchor="ctr"/>
          <a:lstStyle/>
          <a:p>
            <a:pPr marL="0" indent="0" algn="ctr">
              <a:buNone/>
            </a:pPr>
            <a:r>
              <a:rPr lang="en-US" sz="4000" b="1" dirty="0">
                <a:solidFill>
                  <a:srgbClr val="FFFFFF"/>
                </a:solidFill>
                <a:latin typeface="Georgia" pitchFamily="34" charset="0"/>
                <a:ea typeface="Georgia" pitchFamily="34" charset="-122"/>
                <a:cs typeface="Georgia" pitchFamily="34" charset="-120"/>
              </a:rPr>
              <a:t>Faith Grounding</a:t>
            </a:r>
            <a:endParaRPr lang="en-US" sz="4000" dirty="0"/>
          </a:p>
        </p:txBody>
      </p:sp>
      <p:sp>
        <p:nvSpPr>
          <p:cNvPr id="3" name="Shape 1"/>
          <p:cNvSpPr/>
          <p:nvPr/>
        </p:nvSpPr>
        <p:spPr>
          <a:xfrm>
            <a:off x="2926080" y="2606040"/>
            <a:ext cx="3291840" cy="64008"/>
          </a:xfrm>
          <a:prstGeom prst="rect">
            <a:avLst/>
          </a:prstGeom>
          <a:solidFill>
            <a:srgbClr val="9B1C1C"/>
          </a:solidFill>
          <a:ln w="12700">
            <a:solidFill>
              <a:srgbClr val="9B1C1C"/>
            </a:solidFill>
            <a:prstDash val="solid"/>
          </a:ln>
        </p:spPr>
        <p:txBody>
          <a:bodyPr/>
          <a:lstStyle/>
          <a:p>
            <a:endParaRPr lang="en-US"/>
          </a:p>
        </p:txBody>
      </p:sp>
      <p:sp>
        <p:nvSpPr>
          <p:cNvPr id="4" name="Text 2"/>
          <p:cNvSpPr/>
          <p:nvPr/>
        </p:nvSpPr>
        <p:spPr>
          <a:xfrm>
            <a:off x="914400" y="2788920"/>
            <a:ext cx="7315200" cy="777240"/>
          </a:xfrm>
          <a:prstGeom prst="rect">
            <a:avLst/>
          </a:prstGeom>
          <a:noFill/>
          <a:ln/>
        </p:spPr>
        <p:txBody>
          <a:bodyPr wrap="square" rtlCol="0" anchor="ctr"/>
          <a:lstStyle/>
          <a:p>
            <a:pPr marL="0" indent="0" algn="ctr">
              <a:buNone/>
            </a:pPr>
            <a:r>
              <a:rPr lang="en-US" sz="1600" i="1" dirty="0">
                <a:solidFill>
                  <a:srgbClr val="D4D8E2"/>
                </a:solidFill>
                <a:latin typeface="Calibri" pitchFamily="34" charset="0"/>
                <a:ea typeface="Calibri" pitchFamily="34" charset="-122"/>
                <a:cs typeface="Calibri" pitchFamily="34" charset="-120"/>
              </a:rPr>
              <a:t>Why this is a theological question — not just a political one</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548640" y="502920"/>
            <a:ext cx="8229600" cy="2560320"/>
          </a:xfrm>
          <a:prstGeom prst="rect">
            <a:avLst/>
          </a:prstGeom>
          <a:noFill/>
          <a:ln/>
        </p:spPr>
        <p:txBody>
          <a:bodyPr wrap="square" rtlCol="0" anchor="ctr"/>
          <a:lstStyle/>
          <a:p>
            <a:pPr marL="0" indent="0" algn="ctr">
              <a:buNone/>
            </a:pPr>
            <a:r>
              <a:rPr lang="en-US" sz="3800" b="1" i="1" dirty="0">
                <a:solidFill>
                  <a:srgbClr val="FFFFFF"/>
                </a:solidFill>
                <a:latin typeface="Georgia" pitchFamily="34" charset="0"/>
                <a:ea typeface="Georgia" pitchFamily="34" charset="-122"/>
                <a:cs typeface="Georgia" pitchFamily="34" charset="-120"/>
              </a:rPr>
              <a:t>"I was a stranger</a:t>
            </a:r>
            <a:endParaRPr lang="en-US" sz="3800" dirty="0"/>
          </a:p>
          <a:p>
            <a:pPr marL="0" indent="0" algn="ctr">
              <a:buNone/>
            </a:pPr>
            <a:r>
              <a:rPr lang="en-US" sz="3800" b="1" i="1" dirty="0">
                <a:solidFill>
                  <a:srgbClr val="FFFFFF"/>
                </a:solidFill>
                <a:latin typeface="Georgia" pitchFamily="34" charset="0"/>
                <a:ea typeface="Georgia" pitchFamily="34" charset="-122"/>
                <a:cs typeface="Georgia" pitchFamily="34" charset="-120"/>
              </a:rPr>
              <a:t>and you welcomed me."</a:t>
            </a:r>
            <a:endParaRPr lang="en-US" sz="3800" dirty="0"/>
          </a:p>
        </p:txBody>
      </p:sp>
      <p:sp>
        <p:nvSpPr>
          <p:cNvPr id="4" name="Text 2"/>
          <p:cNvSpPr/>
          <p:nvPr/>
        </p:nvSpPr>
        <p:spPr>
          <a:xfrm>
            <a:off x="548640" y="3108960"/>
            <a:ext cx="8229600" cy="457200"/>
          </a:xfrm>
          <a:prstGeom prst="rect">
            <a:avLst/>
          </a:prstGeom>
          <a:noFill/>
          <a:ln/>
        </p:spPr>
        <p:txBody>
          <a:bodyPr wrap="square" rtlCol="0" anchor="ctr"/>
          <a:lstStyle/>
          <a:p>
            <a:pPr marL="0" indent="0" algn="ctr">
              <a:buNone/>
            </a:pPr>
            <a:r>
              <a:rPr lang="en-US" sz="1600" dirty="0">
                <a:solidFill>
                  <a:srgbClr val="C9952A"/>
                </a:solidFill>
                <a:latin typeface="Calibri" pitchFamily="34" charset="0"/>
                <a:ea typeface="Calibri" pitchFamily="34" charset="-122"/>
                <a:cs typeface="Calibri" pitchFamily="34" charset="-120"/>
              </a:rPr>
              <a:t>— Matthew 25:35</a:t>
            </a:r>
            <a:endParaRPr lang="en-US" sz="1600" dirty="0"/>
          </a:p>
        </p:txBody>
      </p:sp>
      <p:sp>
        <p:nvSpPr>
          <p:cNvPr id="5" name="Shape 3"/>
          <p:cNvSpPr/>
          <p:nvPr/>
        </p:nvSpPr>
        <p:spPr>
          <a:xfrm>
            <a:off x="2926080" y="3703320"/>
            <a:ext cx="3291840" cy="54864"/>
          </a:xfrm>
          <a:prstGeom prst="rect">
            <a:avLst/>
          </a:prstGeom>
          <a:solidFill>
            <a:srgbClr val="9B1C1C"/>
          </a:solidFill>
          <a:ln w="12700">
            <a:solidFill>
              <a:srgbClr val="9B1C1C"/>
            </a:solidFill>
            <a:prstDash val="solid"/>
          </a:ln>
        </p:spPr>
        <p:txBody>
          <a:bodyPr/>
          <a:lstStyle/>
          <a:p>
            <a:endParaRPr lang="en-US"/>
          </a:p>
        </p:txBody>
      </p:sp>
      <p:sp>
        <p:nvSpPr>
          <p:cNvPr id="6" name="Text 4"/>
          <p:cNvSpPr/>
          <p:nvPr/>
        </p:nvSpPr>
        <p:spPr>
          <a:xfrm>
            <a:off x="731520" y="3840480"/>
            <a:ext cx="7680960" cy="822960"/>
          </a:xfrm>
          <a:prstGeom prst="rect">
            <a:avLst/>
          </a:prstGeom>
          <a:noFill/>
          <a:ln/>
        </p:spPr>
        <p:txBody>
          <a:bodyPr wrap="square" rtlCol="0" anchor="ctr"/>
          <a:lstStyle/>
          <a:p>
            <a:pPr marL="0" indent="0" algn="ctr">
              <a:buNone/>
            </a:pPr>
            <a:r>
              <a:rPr lang="en-US" sz="1400" i="1" dirty="0">
                <a:solidFill>
                  <a:srgbClr val="D4D8E2"/>
                </a:solidFill>
                <a:latin typeface="Calibri" pitchFamily="34" charset="0"/>
                <a:ea typeface="Calibri" pitchFamily="34" charset="-122"/>
                <a:cs typeface="Calibri" pitchFamily="34" charset="-120"/>
              </a:rPr>
              <a:t>Jesus doesn't say he was like the stranger.</a:t>
            </a:r>
            <a:endParaRPr lang="en-US" sz="1400" dirty="0"/>
          </a:p>
          <a:p>
            <a:pPr marL="0" indent="0" algn="ctr">
              <a:buNone/>
            </a:pPr>
            <a:r>
              <a:rPr lang="en-US" sz="1400" i="1" dirty="0">
                <a:solidFill>
                  <a:srgbClr val="D4D8E2"/>
                </a:solidFill>
                <a:latin typeface="Calibri" pitchFamily="34" charset="0"/>
                <a:ea typeface="Calibri" pitchFamily="34" charset="-122"/>
                <a:cs typeface="Calibri" pitchFamily="34" charset="-120"/>
              </a:rPr>
              <a:t>He says he was the stranger.</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57200" y="182880"/>
            <a:ext cx="8229600" cy="475488"/>
          </a:xfrm>
          <a:prstGeom prst="rect">
            <a:avLst/>
          </a:prstGeom>
          <a:noFill/>
          <a:ln/>
        </p:spPr>
        <p:txBody>
          <a:bodyPr wrap="square" rtlCol="0" anchor="ctr"/>
          <a:lstStyle/>
          <a:p>
            <a:pPr marL="0" indent="0">
              <a:buNone/>
            </a:pPr>
            <a:r>
              <a:rPr lang="en-US" sz="1300" b="1" kern="0" spc="400" dirty="0">
                <a:solidFill>
                  <a:srgbClr val="C9952A"/>
                </a:solidFill>
                <a:latin typeface="Calibri" pitchFamily="34" charset="0"/>
                <a:ea typeface="Calibri" pitchFamily="34" charset="-122"/>
                <a:cs typeface="Calibri" pitchFamily="34" charset="-120"/>
              </a:rPr>
              <a:t>The Immigrants' Creed</a:t>
            </a:r>
            <a:endParaRPr lang="en-US" sz="1300" dirty="0"/>
          </a:p>
        </p:txBody>
      </p:sp>
      <p:sp>
        <p:nvSpPr>
          <p:cNvPr id="4" name="Shape 2"/>
          <p:cNvSpPr/>
          <p:nvPr/>
        </p:nvSpPr>
        <p:spPr>
          <a:xfrm>
            <a:off x="365760" y="804672"/>
            <a:ext cx="3931920" cy="4114800"/>
          </a:xfrm>
          <a:prstGeom prst="rect">
            <a:avLst/>
          </a:prstGeom>
          <a:solidFill>
            <a:srgbClr val="22304E"/>
          </a:solidFill>
          <a:ln/>
        </p:spPr>
        <p:txBody>
          <a:bodyPr/>
          <a:lstStyle/>
          <a:p>
            <a:endParaRPr lang="en-US"/>
          </a:p>
        </p:txBody>
      </p:sp>
      <p:sp>
        <p:nvSpPr>
          <p:cNvPr id="5" name="Text 3"/>
          <p:cNvSpPr/>
          <p:nvPr/>
        </p:nvSpPr>
        <p:spPr>
          <a:xfrm>
            <a:off x="530352" y="960120"/>
            <a:ext cx="3611880" cy="1737360"/>
          </a:xfrm>
          <a:prstGeom prst="rect">
            <a:avLst/>
          </a:prstGeom>
          <a:noFill/>
          <a:ln/>
        </p:spPr>
        <p:txBody>
          <a:bodyPr wrap="square" rtlCol="0" anchor="ctr"/>
          <a:lstStyle/>
          <a:p>
            <a:pPr marL="0" indent="0">
              <a:lnSpc>
                <a:spcPct val="145000"/>
              </a:lnSpc>
              <a:buNone/>
            </a:pPr>
            <a:r>
              <a:rPr lang="en-US" sz="1300" b="1" i="1" dirty="0">
                <a:solidFill>
                  <a:srgbClr val="FFFFFF"/>
                </a:solidFill>
                <a:latin typeface="Calibri" pitchFamily="34" charset="0"/>
                <a:ea typeface="Calibri" pitchFamily="34" charset="-122"/>
                <a:cs typeface="Calibri" pitchFamily="34" charset="-120"/>
              </a:rPr>
              <a:t>I believe in Almighty God,
</a:t>
            </a:r>
            <a:r>
              <a:rPr lang="en-US" sz="1300" i="1" dirty="0">
                <a:solidFill>
                  <a:srgbClr val="D4D8E2"/>
                </a:solidFill>
                <a:latin typeface="Calibri" pitchFamily="34" charset="0"/>
                <a:ea typeface="Calibri" pitchFamily="34" charset="-122"/>
                <a:cs typeface="Calibri" pitchFamily="34" charset="-120"/>
              </a:rPr>
              <a:t>who guided the people in exile and in exodus,</a:t>
            </a:r>
            <a:endParaRPr lang="en-US" sz="1300" dirty="0"/>
          </a:p>
          <a:p>
            <a:pPr marL="0" indent="0">
              <a:lnSpc>
                <a:spcPct val="145000"/>
              </a:lnSpc>
              <a:buNone/>
            </a:pPr>
            <a:r>
              <a:rPr lang="en-US" sz="1300" i="1" dirty="0">
                <a:solidFill>
                  <a:srgbClr val="D4D8E2"/>
                </a:solidFill>
                <a:latin typeface="Calibri" pitchFamily="34" charset="0"/>
                <a:ea typeface="Calibri" pitchFamily="34" charset="-122"/>
                <a:cs typeface="Calibri" pitchFamily="34" charset="-120"/>
              </a:rPr>
              <a:t>the God of Joseph in Egypt and Daniel in Babylon,</a:t>
            </a:r>
            <a:endParaRPr lang="en-US" sz="1300" dirty="0"/>
          </a:p>
          <a:p>
            <a:pPr marL="0" indent="0">
              <a:lnSpc>
                <a:spcPct val="145000"/>
              </a:lnSpc>
              <a:buNone/>
            </a:pPr>
            <a:r>
              <a:rPr lang="en-US" sz="1300" i="1" dirty="0">
                <a:solidFill>
                  <a:srgbClr val="D4D8E2"/>
                </a:solidFill>
                <a:latin typeface="Calibri" pitchFamily="34" charset="0"/>
                <a:ea typeface="Calibri" pitchFamily="34" charset="-122"/>
                <a:cs typeface="Calibri" pitchFamily="34" charset="-120"/>
              </a:rPr>
              <a:t>the God of foreigners and immigrants.</a:t>
            </a:r>
            <a:endParaRPr lang="en-US" sz="1300" dirty="0"/>
          </a:p>
        </p:txBody>
      </p:sp>
      <p:sp>
        <p:nvSpPr>
          <p:cNvPr id="6" name="Shape 4"/>
          <p:cNvSpPr/>
          <p:nvPr/>
        </p:nvSpPr>
        <p:spPr>
          <a:xfrm>
            <a:off x="4846320" y="804672"/>
            <a:ext cx="3931920" cy="4114800"/>
          </a:xfrm>
          <a:prstGeom prst="rect">
            <a:avLst/>
          </a:prstGeom>
          <a:solidFill>
            <a:srgbClr val="22304E"/>
          </a:solidFill>
          <a:ln/>
        </p:spPr>
        <p:txBody>
          <a:bodyPr/>
          <a:lstStyle/>
          <a:p>
            <a:endParaRPr lang="en-US"/>
          </a:p>
        </p:txBody>
      </p:sp>
      <p:sp>
        <p:nvSpPr>
          <p:cNvPr id="7" name="Text 5"/>
          <p:cNvSpPr/>
          <p:nvPr/>
        </p:nvSpPr>
        <p:spPr>
          <a:xfrm>
            <a:off x="5010912" y="960120"/>
            <a:ext cx="3611880" cy="3749040"/>
          </a:xfrm>
          <a:prstGeom prst="rect">
            <a:avLst/>
          </a:prstGeom>
          <a:noFill/>
          <a:ln/>
        </p:spPr>
        <p:txBody>
          <a:bodyPr wrap="square" rtlCol="0" anchor="ctr"/>
          <a:lstStyle/>
          <a:p>
            <a:pPr marL="0" indent="0">
              <a:lnSpc>
                <a:spcPct val="138000"/>
              </a:lnSpc>
              <a:buNone/>
            </a:pPr>
            <a:r>
              <a:rPr lang="en-US" sz="1150" b="1" i="1" dirty="0">
                <a:solidFill>
                  <a:srgbClr val="FFFFFF"/>
                </a:solidFill>
                <a:latin typeface="Calibri" pitchFamily="34" charset="0"/>
                <a:ea typeface="Calibri" pitchFamily="34" charset="-122"/>
                <a:cs typeface="Calibri" pitchFamily="34" charset="-120"/>
              </a:rPr>
              <a:t>I believe in Jesus Christ,
</a:t>
            </a:r>
            <a:r>
              <a:rPr lang="en-US" sz="1150" i="1" dirty="0">
                <a:solidFill>
                  <a:srgbClr val="D4D8E2"/>
                </a:solidFill>
                <a:latin typeface="Calibri" pitchFamily="34" charset="0"/>
                <a:ea typeface="Calibri" pitchFamily="34" charset="-122"/>
                <a:cs typeface="Calibri" pitchFamily="34" charset="-120"/>
              </a:rPr>
              <a:t>a displaced Galilean,
who was born away from his people and his home,
who fled his country with his parents when his life was in danger,
and returning to his own country suffered the oppression of the tyrant Pontius Pilate, the servant of a foreign power,
who then was persecuted, beaten, and finally tortured,
accused and condemned to death unjustly.
</a:t>
            </a:r>
            <a:r>
              <a:rPr lang="en-US" sz="1150" b="1" i="1" dirty="0">
                <a:solidFill>
                  <a:srgbClr val="C9952A"/>
                </a:solidFill>
                <a:latin typeface="Calibri" pitchFamily="34" charset="0"/>
                <a:ea typeface="Calibri" pitchFamily="34" charset="-122"/>
                <a:cs typeface="Calibri" pitchFamily="34" charset="-120"/>
              </a:rPr>
              <a:t>But on the third day, this scorned Jesus rose from the dead,</a:t>
            </a:r>
            <a:endParaRPr lang="en-US" sz="1150" dirty="0"/>
          </a:p>
          <a:p>
            <a:pPr marL="0" indent="0">
              <a:lnSpc>
                <a:spcPct val="138000"/>
              </a:lnSpc>
              <a:buNone/>
            </a:pPr>
            <a:r>
              <a:rPr lang="en-US" sz="1150" b="1" i="1" dirty="0">
                <a:solidFill>
                  <a:srgbClr val="C9952A"/>
                </a:solidFill>
                <a:latin typeface="Calibri" pitchFamily="34" charset="0"/>
                <a:ea typeface="Calibri" pitchFamily="34" charset="-122"/>
                <a:cs typeface="Calibri" pitchFamily="34" charset="-120"/>
              </a:rPr>
              <a:t>not as a foreigner but to offer us citizenship in heaven.</a:t>
            </a:r>
            <a:endParaRPr lang="en-US" sz="1150" dirty="0"/>
          </a:p>
        </p:txBody>
      </p:sp>
      <p:sp>
        <p:nvSpPr>
          <p:cNvPr id="8" name="Text 6"/>
          <p:cNvSpPr/>
          <p:nvPr/>
        </p:nvSpPr>
        <p:spPr>
          <a:xfrm>
            <a:off x="6858000" y="4919472"/>
            <a:ext cx="2011680" cy="182880"/>
          </a:xfrm>
          <a:prstGeom prst="rect">
            <a:avLst/>
          </a:prstGeom>
          <a:noFill/>
          <a:ln/>
        </p:spPr>
        <p:txBody>
          <a:bodyPr wrap="square" rtlCol="0" anchor="ctr"/>
          <a:lstStyle/>
          <a:p>
            <a:pPr marL="0" indent="0" algn="r">
              <a:buNone/>
            </a:pPr>
            <a:r>
              <a:rPr lang="en-US" sz="900" dirty="0">
                <a:solidFill>
                  <a:srgbClr val="5A6888"/>
                </a:solidFill>
                <a:latin typeface="Calibri" pitchFamily="34" charset="0"/>
                <a:ea typeface="Calibri" pitchFamily="34" charset="-122"/>
                <a:cs typeface="Calibri" pitchFamily="34" charset="-120"/>
              </a:rPr>
              <a:t>continued on next slide  ›</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57200" y="182880"/>
            <a:ext cx="8229600" cy="475488"/>
          </a:xfrm>
          <a:prstGeom prst="rect">
            <a:avLst/>
          </a:prstGeom>
          <a:noFill/>
          <a:ln/>
        </p:spPr>
        <p:txBody>
          <a:bodyPr wrap="square" rtlCol="0" anchor="ctr"/>
          <a:lstStyle/>
          <a:p>
            <a:pPr marL="0" indent="0">
              <a:buNone/>
            </a:pPr>
            <a:r>
              <a:rPr lang="en-US" sz="1300" b="1" kern="0" spc="400" dirty="0">
                <a:solidFill>
                  <a:srgbClr val="C9952A"/>
                </a:solidFill>
                <a:latin typeface="Calibri" pitchFamily="34" charset="0"/>
                <a:ea typeface="Calibri" pitchFamily="34" charset="-122"/>
                <a:cs typeface="Calibri" pitchFamily="34" charset="-120"/>
              </a:rPr>
              <a:t>The Immigrants' Creed  —  continued</a:t>
            </a:r>
            <a:endParaRPr lang="en-US" sz="1300" dirty="0"/>
          </a:p>
        </p:txBody>
      </p:sp>
      <p:sp>
        <p:nvSpPr>
          <p:cNvPr id="4" name="Shape 2"/>
          <p:cNvSpPr/>
          <p:nvPr/>
        </p:nvSpPr>
        <p:spPr>
          <a:xfrm>
            <a:off x="365760" y="804672"/>
            <a:ext cx="3931920" cy="4114800"/>
          </a:xfrm>
          <a:prstGeom prst="rect">
            <a:avLst/>
          </a:prstGeom>
          <a:solidFill>
            <a:srgbClr val="22304E"/>
          </a:solidFill>
          <a:ln/>
        </p:spPr>
        <p:txBody>
          <a:bodyPr/>
          <a:lstStyle/>
          <a:p>
            <a:endParaRPr lang="en-US"/>
          </a:p>
        </p:txBody>
      </p:sp>
      <p:sp>
        <p:nvSpPr>
          <p:cNvPr id="5" name="Text 3"/>
          <p:cNvSpPr/>
          <p:nvPr/>
        </p:nvSpPr>
        <p:spPr>
          <a:xfrm>
            <a:off x="530352" y="960120"/>
            <a:ext cx="3611880" cy="3749040"/>
          </a:xfrm>
          <a:prstGeom prst="rect">
            <a:avLst/>
          </a:prstGeom>
          <a:noFill/>
          <a:ln/>
        </p:spPr>
        <p:txBody>
          <a:bodyPr wrap="square" rtlCol="0" anchor="ctr"/>
          <a:lstStyle/>
          <a:p>
            <a:pPr marL="0" indent="0">
              <a:lnSpc>
                <a:spcPct val="142000"/>
              </a:lnSpc>
              <a:buNone/>
            </a:pPr>
            <a:r>
              <a:rPr lang="en-US" sz="1250" b="1" i="1" dirty="0">
                <a:solidFill>
                  <a:srgbClr val="FFFFFF"/>
                </a:solidFill>
                <a:latin typeface="Calibri" pitchFamily="34" charset="0"/>
                <a:ea typeface="Calibri" pitchFamily="34" charset="-122"/>
                <a:cs typeface="Calibri" pitchFamily="34" charset="-120"/>
              </a:rPr>
              <a:t>I believe in the Holy Spirit,
</a:t>
            </a:r>
            <a:r>
              <a:rPr lang="en-US" sz="1250" i="1" dirty="0">
                <a:solidFill>
                  <a:srgbClr val="D4D8E2"/>
                </a:solidFill>
                <a:latin typeface="Calibri" pitchFamily="34" charset="0"/>
                <a:ea typeface="Calibri" pitchFamily="34" charset="-122"/>
                <a:cs typeface="Calibri" pitchFamily="34" charset="-120"/>
              </a:rPr>
              <a:t>the eternal immigrant from God's kingdom among us,
who speaks all languages, lives in all countries,
and reunites all races.
</a:t>
            </a:r>
            <a:r>
              <a:rPr lang="en-US" sz="1250" b="1" i="1" dirty="0">
                <a:solidFill>
                  <a:srgbClr val="FFFFFF"/>
                </a:solidFill>
                <a:latin typeface="Calibri" pitchFamily="34" charset="0"/>
                <a:ea typeface="Calibri" pitchFamily="34" charset="-122"/>
                <a:cs typeface="Calibri" pitchFamily="34" charset="-120"/>
              </a:rPr>
              <a:t>I believe that the church is the secure home
</a:t>
            </a:r>
            <a:r>
              <a:rPr lang="en-US" sz="1250" i="1" dirty="0">
                <a:solidFill>
                  <a:srgbClr val="D4D8E2"/>
                </a:solidFill>
                <a:latin typeface="Calibri" pitchFamily="34" charset="0"/>
                <a:ea typeface="Calibri" pitchFamily="34" charset="-122"/>
                <a:cs typeface="Calibri" pitchFamily="34" charset="-120"/>
              </a:rPr>
              <a:t>for the foreigner and for all believers who constitute it,
who speak the same language and have the same purpose.
I believe that the communion of the saints begins</a:t>
            </a:r>
            <a:endParaRPr lang="en-US" sz="1250" dirty="0"/>
          </a:p>
          <a:p>
            <a:pPr marL="0" indent="0">
              <a:lnSpc>
                <a:spcPct val="142000"/>
              </a:lnSpc>
              <a:buNone/>
            </a:pPr>
            <a:r>
              <a:rPr lang="en-US" sz="1250" i="1" dirty="0">
                <a:solidFill>
                  <a:srgbClr val="D4D8E2"/>
                </a:solidFill>
                <a:latin typeface="Calibri" pitchFamily="34" charset="0"/>
                <a:ea typeface="Calibri" pitchFamily="34" charset="-122"/>
                <a:cs typeface="Calibri" pitchFamily="34" charset="-120"/>
              </a:rPr>
              <a:t>when we accept the diversity of the saints.</a:t>
            </a:r>
            <a:endParaRPr lang="en-US" sz="1250" dirty="0"/>
          </a:p>
        </p:txBody>
      </p:sp>
      <p:sp>
        <p:nvSpPr>
          <p:cNvPr id="6" name="Shape 4"/>
          <p:cNvSpPr/>
          <p:nvPr/>
        </p:nvSpPr>
        <p:spPr>
          <a:xfrm>
            <a:off x="4846320" y="804672"/>
            <a:ext cx="3931920" cy="4114800"/>
          </a:xfrm>
          <a:prstGeom prst="rect">
            <a:avLst/>
          </a:prstGeom>
          <a:solidFill>
            <a:srgbClr val="22304E"/>
          </a:solidFill>
          <a:ln/>
        </p:spPr>
        <p:txBody>
          <a:bodyPr/>
          <a:lstStyle/>
          <a:p>
            <a:endParaRPr lang="en-US"/>
          </a:p>
        </p:txBody>
      </p:sp>
      <p:sp>
        <p:nvSpPr>
          <p:cNvPr id="7" name="Text 5"/>
          <p:cNvSpPr/>
          <p:nvPr/>
        </p:nvSpPr>
        <p:spPr>
          <a:xfrm>
            <a:off x="5010912" y="960120"/>
            <a:ext cx="3611880" cy="3749040"/>
          </a:xfrm>
          <a:prstGeom prst="rect">
            <a:avLst/>
          </a:prstGeom>
          <a:noFill/>
          <a:ln/>
        </p:spPr>
        <p:txBody>
          <a:bodyPr wrap="square" rtlCol="0" anchor="ctr"/>
          <a:lstStyle/>
          <a:p>
            <a:pPr marL="0" indent="0">
              <a:lnSpc>
                <a:spcPct val="142000"/>
              </a:lnSpc>
              <a:buNone/>
            </a:pPr>
            <a:r>
              <a:rPr lang="en-US" sz="1250" i="1" dirty="0">
                <a:solidFill>
                  <a:srgbClr val="D4D8E2"/>
                </a:solidFill>
                <a:latin typeface="Calibri" pitchFamily="34" charset="0"/>
                <a:ea typeface="Calibri" pitchFamily="34" charset="-122"/>
                <a:cs typeface="Calibri" pitchFamily="34" charset="-120"/>
              </a:rPr>
              <a:t>I believe in the forgiveness of sin, which makes us all equal,
and in reconciliation, which identifies us more
than does race, language, or nationality.
I believe that in the resurrection
God will unite us as one people
in which all are distinct
and all are alike at the same time.
</a:t>
            </a:r>
            <a:r>
              <a:rPr lang="en-US" sz="1250" i="1" dirty="0">
                <a:solidFill>
                  <a:srgbClr val="FFFFFF"/>
                </a:solidFill>
                <a:latin typeface="Calibri" pitchFamily="34" charset="0"/>
                <a:ea typeface="Calibri" pitchFamily="34" charset="-122"/>
                <a:cs typeface="Calibri" pitchFamily="34" charset="-120"/>
              </a:rPr>
              <a:t>Beyond this world, I believe in life eternal
in which no one will be an immigrant
but all will be citizens of God's kingdom,
which will never end.
</a:t>
            </a:r>
            <a:r>
              <a:rPr lang="en-US" sz="1250" b="1" i="1" dirty="0">
                <a:solidFill>
                  <a:srgbClr val="C9952A"/>
                </a:solidFill>
                <a:latin typeface="Calibri" pitchFamily="34" charset="0"/>
                <a:ea typeface="Calibri" pitchFamily="34" charset="-122"/>
                <a:cs typeface="Calibri" pitchFamily="34" charset="-120"/>
              </a:rPr>
              <a:t>Amen.</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4F6"/>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11480" y="201168"/>
            <a:ext cx="8321040" cy="594360"/>
          </a:xfrm>
          <a:prstGeom prst="rect">
            <a:avLst/>
          </a:prstGeom>
          <a:noFill/>
          <a:ln/>
        </p:spPr>
        <p:txBody>
          <a:bodyPr wrap="square" rtlCol="0" anchor="ctr"/>
          <a:lstStyle/>
          <a:p>
            <a:pPr marL="0" indent="0">
              <a:buNone/>
            </a:pPr>
            <a:r>
              <a:rPr lang="en-US" sz="2800" b="1" dirty="0">
                <a:solidFill>
                  <a:srgbClr val="1B2A4A"/>
                </a:solidFill>
                <a:latin typeface="Georgia" pitchFamily="34" charset="0"/>
                <a:ea typeface="Georgia" pitchFamily="34" charset="-122"/>
                <a:cs typeface="Georgia" pitchFamily="34" charset="-120"/>
              </a:rPr>
              <a:t>The Wesleyan Call</a:t>
            </a:r>
            <a:endParaRPr lang="en-US" sz="2800" dirty="0"/>
          </a:p>
        </p:txBody>
      </p:sp>
      <p:sp>
        <p:nvSpPr>
          <p:cNvPr id="4" name="Text 2"/>
          <p:cNvSpPr/>
          <p:nvPr/>
        </p:nvSpPr>
        <p:spPr>
          <a:xfrm>
            <a:off x="411480" y="960120"/>
            <a:ext cx="8321040" cy="640080"/>
          </a:xfrm>
          <a:prstGeom prst="rect">
            <a:avLst/>
          </a:prstGeom>
          <a:noFill/>
          <a:ln/>
        </p:spPr>
        <p:txBody>
          <a:bodyPr wrap="square" rtlCol="0" anchor="ctr"/>
          <a:lstStyle/>
          <a:p>
            <a:pPr marL="0" indent="0">
              <a:buNone/>
            </a:pPr>
            <a:r>
              <a:rPr lang="en-US" sz="1500" b="1" dirty="0">
                <a:solidFill>
                  <a:srgbClr val="1B2A4A"/>
                </a:solidFill>
                <a:latin typeface="Calibri" pitchFamily="34" charset="0"/>
                <a:ea typeface="Calibri" pitchFamily="34" charset="-122"/>
                <a:cs typeface="Calibri" pitchFamily="34" charset="-120"/>
              </a:rPr>
              <a:t>John Wesley insisted that personal holiness and social holiness cannot be separated.</a:t>
            </a:r>
            <a:endParaRPr lang="en-US" sz="1500" dirty="0"/>
          </a:p>
        </p:txBody>
      </p:sp>
      <p:sp>
        <p:nvSpPr>
          <p:cNvPr id="5" name="Shape 3"/>
          <p:cNvSpPr/>
          <p:nvPr/>
        </p:nvSpPr>
        <p:spPr>
          <a:xfrm>
            <a:off x="411480" y="1783080"/>
            <a:ext cx="64008" cy="548640"/>
          </a:xfrm>
          <a:prstGeom prst="rect">
            <a:avLst/>
          </a:prstGeom>
          <a:solidFill>
            <a:srgbClr val="9B1C1C"/>
          </a:solidFill>
          <a:ln w="12700">
            <a:solidFill>
              <a:srgbClr val="9B1C1C"/>
            </a:solidFill>
            <a:prstDash val="solid"/>
          </a:ln>
        </p:spPr>
        <p:txBody>
          <a:bodyPr/>
          <a:lstStyle/>
          <a:p>
            <a:endParaRPr lang="en-US"/>
          </a:p>
        </p:txBody>
      </p:sp>
      <p:sp>
        <p:nvSpPr>
          <p:cNvPr id="6" name="Text 4"/>
          <p:cNvSpPr/>
          <p:nvPr/>
        </p:nvSpPr>
        <p:spPr>
          <a:xfrm>
            <a:off x="594360" y="1764792"/>
            <a:ext cx="8046720" cy="658368"/>
          </a:xfrm>
          <a:prstGeom prst="rect">
            <a:avLst/>
          </a:prstGeom>
          <a:noFill/>
          <a:ln/>
        </p:spPr>
        <p:txBody>
          <a:bodyPr wrap="square" rtlCol="0" anchor="ctr"/>
          <a:lstStyle/>
          <a:p>
            <a:pPr marL="0" indent="0">
              <a:lnSpc>
                <a:spcPct val="130000"/>
              </a:lnSpc>
              <a:buNone/>
            </a:pPr>
            <a:r>
              <a:rPr lang="en-US" sz="1400" dirty="0">
                <a:solidFill>
                  <a:srgbClr val="2C3A52"/>
                </a:solidFill>
                <a:latin typeface="Calibri" pitchFamily="34" charset="0"/>
                <a:ea typeface="Calibri" pitchFamily="34" charset="-122"/>
                <a:cs typeface="Calibri" pitchFamily="34" charset="-120"/>
              </a:rPr>
              <a:t>Wesley organized, built clinics, visited prisoners, preached against the slave trade.</a:t>
            </a:r>
            <a:endParaRPr lang="en-US" sz="1400" dirty="0"/>
          </a:p>
        </p:txBody>
      </p:sp>
      <p:sp>
        <p:nvSpPr>
          <p:cNvPr id="7" name="Shape 5"/>
          <p:cNvSpPr/>
          <p:nvPr/>
        </p:nvSpPr>
        <p:spPr>
          <a:xfrm>
            <a:off x="411480" y="2651760"/>
            <a:ext cx="64008" cy="548640"/>
          </a:xfrm>
          <a:prstGeom prst="rect">
            <a:avLst/>
          </a:prstGeom>
          <a:solidFill>
            <a:srgbClr val="9B1C1C"/>
          </a:solidFill>
          <a:ln w="12700">
            <a:solidFill>
              <a:srgbClr val="9B1C1C"/>
            </a:solidFill>
            <a:prstDash val="solid"/>
          </a:ln>
        </p:spPr>
        <p:txBody>
          <a:bodyPr/>
          <a:lstStyle/>
          <a:p>
            <a:endParaRPr lang="en-US"/>
          </a:p>
        </p:txBody>
      </p:sp>
      <p:sp>
        <p:nvSpPr>
          <p:cNvPr id="8" name="Text 6"/>
          <p:cNvSpPr/>
          <p:nvPr/>
        </p:nvSpPr>
        <p:spPr>
          <a:xfrm>
            <a:off x="594360" y="2633472"/>
            <a:ext cx="8046720" cy="658368"/>
          </a:xfrm>
          <a:prstGeom prst="rect">
            <a:avLst/>
          </a:prstGeom>
          <a:noFill/>
          <a:ln/>
        </p:spPr>
        <p:txBody>
          <a:bodyPr wrap="square" rtlCol="0" anchor="ctr"/>
          <a:lstStyle/>
          <a:p>
            <a:pPr marL="0" indent="0">
              <a:lnSpc>
                <a:spcPct val="130000"/>
              </a:lnSpc>
              <a:buNone/>
            </a:pPr>
            <a:r>
              <a:rPr lang="en-US" sz="1400" dirty="0">
                <a:solidFill>
                  <a:srgbClr val="2C3A52"/>
                </a:solidFill>
                <a:latin typeface="Calibri" pitchFamily="34" charset="0"/>
                <a:ea typeface="Calibri" pitchFamily="34" charset="-122"/>
                <a:cs typeface="Calibri" pitchFamily="34" charset="-120"/>
              </a:rPr>
              <a:t>He understood that faith that doesn't touch the world around you isn't faith — it's sentiment.</a:t>
            </a:r>
            <a:endParaRPr lang="en-US" sz="1400" dirty="0"/>
          </a:p>
        </p:txBody>
      </p:sp>
      <p:sp>
        <p:nvSpPr>
          <p:cNvPr id="9" name="Shape 7"/>
          <p:cNvSpPr/>
          <p:nvPr/>
        </p:nvSpPr>
        <p:spPr>
          <a:xfrm>
            <a:off x="411480" y="3520440"/>
            <a:ext cx="64008" cy="548640"/>
          </a:xfrm>
          <a:prstGeom prst="rect">
            <a:avLst/>
          </a:prstGeom>
          <a:solidFill>
            <a:srgbClr val="9B1C1C"/>
          </a:solidFill>
          <a:ln w="12700">
            <a:solidFill>
              <a:srgbClr val="9B1C1C"/>
            </a:solidFill>
            <a:prstDash val="solid"/>
          </a:ln>
        </p:spPr>
        <p:txBody>
          <a:bodyPr/>
          <a:lstStyle/>
          <a:p>
            <a:endParaRPr lang="en-US"/>
          </a:p>
        </p:txBody>
      </p:sp>
      <p:sp>
        <p:nvSpPr>
          <p:cNvPr id="10" name="Text 8"/>
          <p:cNvSpPr/>
          <p:nvPr/>
        </p:nvSpPr>
        <p:spPr>
          <a:xfrm>
            <a:off x="594360" y="3502152"/>
            <a:ext cx="8046720" cy="658368"/>
          </a:xfrm>
          <a:prstGeom prst="rect">
            <a:avLst/>
          </a:prstGeom>
          <a:noFill/>
          <a:ln/>
        </p:spPr>
        <p:txBody>
          <a:bodyPr wrap="square" rtlCol="0" anchor="ctr"/>
          <a:lstStyle/>
          <a:p>
            <a:pPr marL="0" indent="0">
              <a:lnSpc>
                <a:spcPct val="130000"/>
              </a:lnSpc>
              <a:buNone/>
            </a:pPr>
            <a:r>
              <a:rPr lang="en-US" sz="1400" dirty="0">
                <a:solidFill>
                  <a:srgbClr val="2C3A52"/>
                </a:solidFill>
                <a:latin typeface="Calibri" pitchFamily="34" charset="0"/>
                <a:ea typeface="Calibri" pitchFamily="34" charset="-122"/>
                <a:cs typeface="Calibri" pitchFamily="34" charset="-120"/>
              </a:rPr>
              <a:t>What we're doing tonight is Wesleyan. It's not radical. It's Methodist.</a:t>
            </a:r>
            <a:endParaRPr lang="en-US" sz="1400" dirty="0"/>
          </a:p>
        </p:txBody>
      </p:sp>
      <p:sp>
        <p:nvSpPr>
          <p:cNvPr id="11" name="Shape 9"/>
          <p:cNvSpPr/>
          <p:nvPr/>
        </p:nvSpPr>
        <p:spPr>
          <a:xfrm>
            <a:off x="411480" y="4480560"/>
            <a:ext cx="8321040" cy="502920"/>
          </a:xfrm>
          <a:prstGeom prst="rect">
            <a:avLst/>
          </a:prstGeom>
          <a:solidFill>
            <a:srgbClr val="1B2A4A"/>
          </a:solidFill>
          <a:ln w="12700">
            <a:solidFill>
              <a:srgbClr val="1B2A4A"/>
            </a:solidFill>
            <a:prstDash val="solid"/>
          </a:ln>
        </p:spPr>
        <p:txBody>
          <a:bodyPr/>
          <a:lstStyle/>
          <a:p>
            <a:endParaRPr lang="en-US"/>
          </a:p>
        </p:txBody>
      </p:sp>
      <p:sp>
        <p:nvSpPr>
          <p:cNvPr id="12" name="Text 10"/>
          <p:cNvSpPr/>
          <p:nvPr/>
        </p:nvSpPr>
        <p:spPr>
          <a:xfrm>
            <a:off x="502920" y="4480560"/>
            <a:ext cx="8229600" cy="502920"/>
          </a:xfrm>
          <a:prstGeom prst="rect">
            <a:avLst/>
          </a:prstGeom>
          <a:noFill/>
          <a:ln/>
        </p:spPr>
        <p:txBody>
          <a:bodyPr wrap="square" rtlCol="0" anchor="ctr"/>
          <a:lstStyle/>
          <a:p>
            <a:pPr marL="0" indent="0">
              <a:buNone/>
            </a:pPr>
            <a:r>
              <a:rPr lang="en-US" sz="1200" b="1" i="1" dirty="0">
                <a:solidFill>
                  <a:srgbClr val="C9952A"/>
                </a:solidFill>
                <a:latin typeface="Calibri" pitchFamily="34" charset="0"/>
                <a:ea typeface="Calibri" pitchFamily="34" charset="-122"/>
                <a:cs typeface="Calibri" pitchFamily="34" charset="-120"/>
              </a:rPr>
              <a:t>We are not doing politics tonight. We are doing theology that has political consequences.</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457200" y="1280160"/>
            <a:ext cx="8229600" cy="1188720"/>
          </a:xfrm>
          <a:prstGeom prst="rect">
            <a:avLst/>
          </a:prstGeom>
          <a:noFill/>
          <a:ln/>
        </p:spPr>
        <p:txBody>
          <a:bodyPr wrap="square" rtlCol="0" anchor="ctr"/>
          <a:lstStyle/>
          <a:p>
            <a:pPr marL="0" indent="0" algn="ctr">
              <a:buNone/>
            </a:pPr>
            <a:r>
              <a:rPr lang="en-US" sz="4000" b="1" dirty="0">
                <a:solidFill>
                  <a:srgbClr val="FFFFFF"/>
                </a:solidFill>
                <a:latin typeface="Georgia" pitchFamily="34" charset="0"/>
                <a:ea typeface="Georgia" pitchFamily="34" charset="-122"/>
                <a:cs typeface="Georgia" pitchFamily="34" charset="-120"/>
              </a:rPr>
              <a:t>The Landscape</a:t>
            </a:r>
            <a:endParaRPr lang="en-US" sz="4000" dirty="0"/>
          </a:p>
        </p:txBody>
      </p:sp>
      <p:sp>
        <p:nvSpPr>
          <p:cNvPr id="3" name="Shape 1"/>
          <p:cNvSpPr/>
          <p:nvPr/>
        </p:nvSpPr>
        <p:spPr>
          <a:xfrm>
            <a:off x="2926080" y="2606040"/>
            <a:ext cx="3291840" cy="64008"/>
          </a:xfrm>
          <a:prstGeom prst="rect">
            <a:avLst/>
          </a:prstGeom>
          <a:solidFill>
            <a:srgbClr val="9B1C1C"/>
          </a:solidFill>
          <a:ln w="12700">
            <a:solidFill>
              <a:srgbClr val="9B1C1C"/>
            </a:solidFill>
            <a:prstDash val="solid"/>
          </a:ln>
        </p:spPr>
        <p:txBody>
          <a:bodyPr/>
          <a:lstStyle/>
          <a:p>
            <a:endParaRPr lang="en-US"/>
          </a:p>
        </p:txBody>
      </p:sp>
      <p:sp>
        <p:nvSpPr>
          <p:cNvPr id="4" name="Text 2"/>
          <p:cNvSpPr/>
          <p:nvPr/>
        </p:nvSpPr>
        <p:spPr>
          <a:xfrm>
            <a:off x="914400" y="2788920"/>
            <a:ext cx="7315200" cy="777240"/>
          </a:xfrm>
          <a:prstGeom prst="rect">
            <a:avLst/>
          </a:prstGeom>
          <a:noFill/>
          <a:ln/>
        </p:spPr>
        <p:txBody>
          <a:bodyPr wrap="square" rtlCol="0" anchor="ctr"/>
          <a:lstStyle/>
          <a:p>
            <a:pPr marL="0" indent="0" algn="ctr">
              <a:buNone/>
            </a:pPr>
            <a:r>
              <a:rPr lang="en-US" sz="1600" i="1" dirty="0">
                <a:solidFill>
                  <a:srgbClr val="D4D8E2"/>
                </a:solidFill>
                <a:latin typeface="Calibri" pitchFamily="34" charset="0"/>
                <a:ea typeface="Calibri" pitchFamily="34" charset="-122"/>
                <a:cs typeface="Calibri" pitchFamily="34" charset="-120"/>
              </a:rPr>
              <a:t>What has actually happened since January 20, 2025</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9B1C1C"/>
          </a:solidFill>
          <a:ln w="12700">
            <a:solidFill>
              <a:srgbClr val="9B1C1C"/>
            </a:solidFill>
            <a:prstDash val="solid"/>
          </a:ln>
        </p:spPr>
        <p:txBody>
          <a:bodyPr/>
          <a:lstStyle/>
          <a:p>
            <a:endParaRPr lang="en-US"/>
          </a:p>
        </p:txBody>
      </p:sp>
      <p:sp>
        <p:nvSpPr>
          <p:cNvPr id="3" name="Text 1"/>
          <p:cNvSpPr/>
          <p:nvPr/>
        </p:nvSpPr>
        <p:spPr>
          <a:xfrm>
            <a:off x="457200" y="228600"/>
            <a:ext cx="8229600" cy="548640"/>
          </a:xfrm>
          <a:prstGeom prst="rect">
            <a:avLst/>
          </a:prstGeom>
          <a:noFill/>
          <a:ln/>
        </p:spPr>
        <p:txBody>
          <a:bodyPr wrap="square" rtlCol="0" anchor="ctr"/>
          <a:lstStyle/>
          <a:p>
            <a:pPr marL="0" indent="0">
              <a:buNone/>
            </a:pPr>
            <a:r>
              <a:rPr lang="en-US" sz="1300" b="1" kern="0" spc="400" dirty="0">
                <a:solidFill>
                  <a:srgbClr val="C9952A"/>
                </a:solidFill>
                <a:latin typeface="Calibri" pitchFamily="34" charset="0"/>
                <a:ea typeface="Calibri" pitchFamily="34" charset="-122"/>
                <a:cs typeface="Calibri" pitchFamily="34" charset="-120"/>
              </a:rPr>
              <a:t>January 20, 2025</a:t>
            </a:r>
            <a:endParaRPr lang="en-US" sz="1300" dirty="0"/>
          </a:p>
        </p:txBody>
      </p:sp>
      <p:sp>
        <p:nvSpPr>
          <p:cNvPr id="4" name="Text 2"/>
          <p:cNvSpPr/>
          <p:nvPr/>
        </p:nvSpPr>
        <p:spPr>
          <a:xfrm>
            <a:off x="457200" y="749808"/>
            <a:ext cx="8229600" cy="1371600"/>
          </a:xfrm>
          <a:prstGeom prst="rect">
            <a:avLst/>
          </a:prstGeom>
          <a:noFill/>
          <a:ln/>
        </p:spPr>
        <p:txBody>
          <a:bodyPr wrap="square" rtlCol="0" anchor="ctr"/>
          <a:lstStyle/>
          <a:p>
            <a:pPr marL="0" indent="0">
              <a:buNone/>
            </a:pPr>
            <a:r>
              <a:rPr lang="en-US" sz="3400" b="1" dirty="0">
                <a:solidFill>
                  <a:srgbClr val="FFFFFF"/>
                </a:solidFill>
                <a:latin typeface="Georgia" pitchFamily="34" charset="0"/>
                <a:ea typeface="Georgia" pitchFamily="34" charset="-122"/>
                <a:cs typeface="Georgia" pitchFamily="34" charset="-120"/>
              </a:rPr>
              <a:t>The Day the Church</a:t>
            </a:r>
            <a:endParaRPr lang="en-US" sz="3400" dirty="0"/>
          </a:p>
          <a:p>
            <a:pPr marL="0" indent="0">
              <a:buNone/>
            </a:pPr>
            <a:r>
              <a:rPr lang="en-US" sz="3400" b="1" dirty="0">
                <a:solidFill>
                  <a:srgbClr val="FFFFFF"/>
                </a:solidFill>
                <a:latin typeface="Georgia" pitchFamily="34" charset="0"/>
                <a:ea typeface="Georgia" pitchFamily="34" charset="-122"/>
                <a:cs typeface="Georgia" pitchFamily="34" charset="-120"/>
              </a:rPr>
              <a:t>Lost Its Protected Status</a:t>
            </a:r>
            <a:endParaRPr lang="en-US" sz="3400" dirty="0"/>
          </a:p>
        </p:txBody>
      </p:sp>
      <p:sp>
        <p:nvSpPr>
          <p:cNvPr id="5" name="Shape 3"/>
          <p:cNvSpPr/>
          <p:nvPr/>
        </p:nvSpPr>
        <p:spPr>
          <a:xfrm>
            <a:off x="457200" y="2377440"/>
            <a:ext cx="292608" cy="292608"/>
          </a:xfrm>
          <a:prstGeom prst="rect">
            <a:avLst/>
          </a:prstGeom>
          <a:solidFill>
            <a:srgbClr val="9B1C1C"/>
          </a:solidFill>
          <a:ln w="12700">
            <a:solidFill>
              <a:srgbClr val="9B1C1C"/>
            </a:solidFill>
            <a:prstDash val="solid"/>
          </a:ln>
        </p:spPr>
        <p:txBody>
          <a:bodyPr/>
          <a:lstStyle/>
          <a:p>
            <a:endParaRPr lang="en-US"/>
          </a:p>
        </p:txBody>
      </p:sp>
      <p:sp>
        <p:nvSpPr>
          <p:cNvPr id="6" name="Text 4"/>
          <p:cNvSpPr/>
          <p:nvPr/>
        </p:nvSpPr>
        <p:spPr>
          <a:xfrm>
            <a:off x="457200" y="2377440"/>
            <a:ext cx="292608" cy="29260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7" name="Text 5"/>
          <p:cNvSpPr/>
          <p:nvPr/>
        </p:nvSpPr>
        <p:spPr>
          <a:xfrm>
            <a:off x="868680" y="2377440"/>
            <a:ext cx="7863840" cy="347472"/>
          </a:xfrm>
          <a:prstGeom prst="rect">
            <a:avLst/>
          </a:prstGeom>
          <a:noFill/>
          <a:ln/>
        </p:spPr>
        <p:txBody>
          <a:bodyPr wrap="square" rtlCol="0" anchor="ctr"/>
          <a:lstStyle/>
          <a:p>
            <a:pPr marL="0" indent="0">
              <a:buNone/>
            </a:pPr>
            <a:r>
              <a:rPr lang="en-US" sz="1300" dirty="0">
                <a:solidFill>
                  <a:srgbClr val="D4D8E2"/>
                </a:solidFill>
                <a:latin typeface="Calibri" pitchFamily="34" charset="0"/>
                <a:ea typeface="Calibri" pitchFamily="34" charset="-122"/>
                <a:cs typeface="Calibri" pitchFamily="34" charset="-120"/>
              </a:rPr>
              <a:t>DHS rescinded the 'sensitive locations' policy established under Obama in 2011</a:t>
            </a:r>
            <a:endParaRPr lang="en-US" sz="1300" dirty="0"/>
          </a:p>
        </p:txBody>
      </p:sp>
      <p:sp>
        <p:nvSpPr>
          <p:cNvPr id="8" name="Shape 6"/>
          <p:cNvSpPr/>
          <p:nvPr/>
        </p:nvSpPr>
        <p:spPr>
          <a:xfrm>
            <a:off x="457200" y="3035808"/>
            <a:ext cx="292608" cy="292608"/>
          </a:xfrm>
          <a:prstGeom prst="rect">
            <a:avLst/>
          </a:prstGeom>
          <a:solidFill>
            <a:srgbClr val="9B1C1C"/>
          </a:solidFill>
          <a:ln w="12700">
            <a:solidFill>
              <a:srgbClr val="9B1C1C"/>
            </a:solidFill>
            <a:prstDash val="solid"/>
          </a:ln>
        </p:spPr>
        <p:txBody>
          <a:bodyPr/>
          <a:lstStyle/>
          <a:p>
            <a:endParaRPr lang="en-US"/>
          </a:p>
        </p:txBody>
      </p:sp>
      <p:sp>
        <p:nvSpPr>
          <p:cNvPr id="9" name="Text 7"/>
          <p:cNvSpPr/>
          <p:nvPr/>
        </p:nvSpPr>
        <p:spPr>
          <a:xfrm>
            <a:off x="457200" y="3035808"/>
            <a:ext cx="292608" cy="29260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10" name="Text 8"/>
          <p:cNvSpPr/>
          <p:nvPr/>
        </p:nvSpPr>
        <p:spPr>
          <a:xfrm>
            <a:off x="868680" y="3035808"/>
            <a:ext cx="7863840" cy="347472"/>
          </a:xfrm>
          <a:prstGeom prst="rect">
            <a:avLst/>
          </a:prstGeom>
          <a:noFill/>
          <a:ln/>
        </p:spPr>
        <p:txBody>
          <a:bodyPr wrap="square" rtlCol="0" anchor="ctr"/>
          <a:lstStyle/>
          <a:p>
            <a:pPr marL="0" indent="0">
              <a:buNone/>
            </a:pPr>
            <a:r>
              <a:rPr lang="en-US" sz="1300" dirty="0">
                <a:solidFill>
                  <a:srgbClr val="D4D8E2"/>
                </a:solidFill>
                <a:latin typeface="Calibri" pitchFamily="34" charset="0"/>
                <a:ea typeface="Calibri" pitchFamily="34" charset="-122"/>
                <a:cs typeface="Calibri" pitchFamily="34" charset="-120"/>
              </a:rPr>
              <a:t>Churches, schools, and hospitals are no longer automatically protected from enforcement</a:t>
            </a:r>
            <a:endParaRPr lang="en-US" sz="1300" dirty="0"/>
          </a:p>
        </p:txBody>
      </p:sp>
      <p:sp>
        <p:nvSpPr>
          <p:cNvPr id="11" name="Shape 9"/>
          <p:cNvSpPr/>
          <p:nvPr/>
        </p:nvSpPr>
        <p:spPr>
          <a:xfrm>
            <a:off x="457200" y="3694176"/>
            <a:ext cx="292608" cy="292608"/>
          </a:xfrm>
          <a:prstGeom prst="rect">
            <a:avLst/>
          </a:prstGeom>
          <a:solidFill>
            <a:srgbClr val="9B1C1C"/>
          </a:solidFill>
          <a:ln w="12700">
            <a:solidFill>
              <a:srgbClr val="9B1C1C"/>
            </a:solidFill>
            <a:prstDash val="solid"/>
          </a:ln>
        </p:spPr>
        <p:txBody>
          <a:bodyPr/>
          <a:lstStyle/>
          <a:p>
            <a:endParaRPr lang="en-US"/>
          </a:p>
        </p:txBody>
      </p:sp>
      <p:sp>
        <p:nvSpPr>
          <p:cNvPr id="12" name="Text 10"/>
          <p:cNvSpPr/>
          <p:nvPr/>
        </p:nvSpPr>
        <p:spPr>
          <a:xfrm>
            <a:off x="457200" y="3694176"/>
            <a:ext cx="292608" cy="29260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13" name="Text 11"/>
          <p:cNvSpPr/>
          <p:nvPr/>
        </p:nvSpPr>
        <p:spPr>
          <a:xfrm>
            <a:off x="868680" y="3694176"/>
            <a:ext cx="7863840" cy="347472"/>
          </a:xfrm>
          <a:prstGeom prst="rect">
            <a:avLst/>
          </a:prstGeom>
          <a:noFill/>
          <a:ln/>
        </p:spPr>
        <p:txBody>
          <a:bodyPr wrap="square" rtlCol="0" anchor="ctr"/>
          <a:lstStyle/>
          <a:p>
            <a:pPr marL="0" indent="0">
              <a:buNone/>
            </a:pPr>
            <a:r>
              <a:rPr lang="en-US" sz="1300" dirty="0">
                <a:solidFill>
                  <a:srgbClr val="D4D8E2"/>
                </a:solidFill>
                <a:latin typeface="Calibri" pitchFamily="34" charset="0"/>
                <a:ea typeface="Calibri" pitchFamily="34" charset="-122"/>
                <a:cs typeface="Calibri" pitchFamily="34" charset="-120"/>
              </a:rPr>
              <a:t>ICE agents can now operate in any of these spaces using their own 'common sense'</a:t>
            </a:r>
            <a:endParaRPr lang="en-US" sz="1300" dirty="0"/>
          </a:p>
        </p:txBody>
      </p:sp>
      <p:sp>
        <p:nvSpPr>
          <p:cNvPr id="14" name="Shape 12"/>
          <p:cNvSpPr/>
          <p:nvPr/>
        </p:nvSpPr>
        <p:spPr>
          <a:xfrm>
            <a:off x="457200" y="4352544"/>
            <a:ext cx="292608" cy="292608"/>
          </a:xfrm>
          <a:prstGeom prst="rect">
            <a:avLst/>
          </a:prstGeom>
          <a:solidFill>
            <a:srgbClr val="9B1C1C"/>
          </a:solidFill>
          <a:ln w="12700">
            <a:solidFill>
              <a:srgbClr val="9B1C1C"/>
            </a:solidFill>
            <a:prstDash val="solid"/>
          </a:ln>
        </p:spPr>
        <p:txBody>
          <a:bodyPr/>
          <a:lstStyle/>
          <a:p>
            <a:endParaRPr lang="en-US"/>
          </a:p>
        </p:txBody>
      </p:sp>
      <p:sp>
        <p:nvSpPr>
          <p:cNvPr id="15" name="Text 13"/>
          <p:cNvSpPr/>
          <p:nvPr/>
        </p:nvSpPr>
        <p:spPr>
          <a:xfrm>
            <a:off x="457200" y="4352544"/>
            <a:ext cx="292608" cy="29260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16" name="Text 14"/>
          <p:cNvSpPr/>
          <p:nvPr/>
        </p:nvSpPr>
        <p:spPr>
          <a:xfrm>
            <a:off x="868680" y="4352544"/>
            <a:ext cx="7863840" cy="347472"/>
          </a:xfrm>
          <a:prstGeom prst="rect">
            <a:avLst/>
          </a:prstGeom>
          <a:noFill/>
          <a:ln/>
        </p:spPr>
        <p:txBody>
          <a:bodyPr wrap="square" rtlCol="0" anchor="ctr"/>
          <a:lstStyle/>
          <a:p>
            <a:pPr marL="0" indent="0">
              <a:buNone/>
            </a:pPr>
            <a:r>
              <a:rPr lang="en-US" sz="1300" dirty="0">
                <a:solidFill>
                  <a:srgbClr val="D4D8E2"/>
                </a:solidFill>
                <a:latin typeface="Calibri" pitchFamily="34" charset="0"/>
                <a:ea typeface="Calibri" pitchFamily="34" charset="-122"/>
                <a:cs typeface="Calibri" pitchFamily="34" charset="-120"/>
              </a:rPr>
              <a:t>No judicial warrant is required to enter a church during public hours</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2308</Words>
  <Application>Microsoft Office PowerPoint</Application>
  <PresentationFormat>On-screen Show (16:9)</PresentationFormat>
  <Paragraphs>270</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Immigration: Know Your Rights</dc:title>
  <dc:subject>PptxGenJS Presentation</dc:subject>
  <dc:creator>James Heredia, FUMC Portales</dc:creator>
  <cp:lastModifiedBy>james heredia</cp:lastModifiedBy>
  <cp:revision>2</cp:revision>
  <dcterms:created xsi:type="dcterms:W3CDTF">2026-04-27T20:50:39Z</dcterms:created>
  <dcterms:modified xsi:type="dcterms:W3CDTF">2026-06-02T20:32:03Z</dcterms:modified>
</cp:coreProperties>
</file>